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5"/>
  </p:notesMasterIdLst>
  <p:handoutMasterIdLst>
    <p:handoutMasterId r:id="rId36"/>
  </p:handoutMasterIdLst>
  <p:sldIdLst>
    <p:sldId id="1725" r:id="rId2"/>
    <p:sldId id="1772" r:id="rId3"/>
    <p:sldId id="1727" r:id="rId4"/>
    <p:sldId id="1713" r:id="rId5"/>
    <p:sldId id="1767" r:id="rId6"/>
    <p:sldId id="1770" r:id="rId7"/>
    <p:sldId id="1733" r:id="rId8"/>
    <p:sldId id="1729" r:id="rId9"/>
    <p:sldId id="1730" r:id="rId10"/>
    <p:sldId id="1731" r:id="rId11"/>
    <p:sldId id="1734" r:id="rId12"/>
    <p:sldId id="1735" r:id="rId13"/>
    <p:sldId id="1736" r:id="rId14"/>
    <p:sldId id="1738" r:id="rId15"/>
    <p:sldId id="1740" r:id="rId16"/>
    <p:sldId id="1741" r:id="rId17"/>
    <p:sldId id="1742" r:id="rId18"/>
    <p:sldId id="1743" r:id="rId19"/>
    <p:sldId id="1744" r:id="rId20"/>
    <p:sldId id="1745" r:id="rId21"/>
    <p:sldId id="1746" r:id="rId22"/>
    <p:sldId id="1747" r:id="rId23"/>
    <p:sldId id="1748" r:id="rId24"/>
    <p:sldId id="1751" r:id="rId25"/>
    <p:sldId id="1753" r:id="rId26"/>
    <p:sldId id="1755" r:id="rId27"/>
    <p:sldId id="1757" r:id="rId28"/>
    <p:sldId id="1759" r:id="rId29"/>
    <p:sldId id="1760" r:id="rId30"/>
    <p:sldId id="1761" r:id="rId31"/>
    <p:sldId id="1762" r:id="rId32"/>
    <p:sldId id="1771" r:id="rId33"/>
    <p:sldId id="17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81" userDrawn="1">
          <p15:clr>
            <a:srgbClr val="A4A3A4"/>
          </p15:clr>
        </p15:guide>
        <p15:guide id="2" pos="279" userDrawn="1">
          <p15:clr>
            <a:srgbClr val="A4A3A4"/>
          </p15:clr>
        </p15:guide>
        <p15:guide id="5" pos="368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Cornelia Torp" initials="ACT" lastIdx="1" clrIdx="0">
    <p:extLst>
      <p:ext uri="{19B8F6BF-5375-455C-9EA6-DF929625EA0E}">
        <p15:presenceInfo xmlns:p15="http://schemas.microsoft.com/office/powerpoint/2012/main" userId="S::Cornelia.Torp@ipsos.com::b0428308-650e-4a64-af55-92b14ad0cf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DA7"/>
    <a:srgbClr val="FAFAF8"/>
    <a:srgbClr val="D4DADC"/>
    <a:srgbClr val="00A5AA"/>
    <a:srgbClr val="DE5523"/>
    <a:srgbClr val="3D80BE"/>
    <a:srgbClr val="007434"/>
    <a:srgbClr val="D4ECBA"/>
    <a:srgbClr val="011E47"/>
    <a:srgbClr val="016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99" autoAdjust="0"/>
    <p:restoredTop sz="96374" autoAdjust="0"/>
  </p:normalViewPr>
  <p:slideViewPr>
    <p:cSldViewPr snapToGrid="0">
      <p:cViewPr varScale="1">
        <p:scale>
          <a:sx n="101" d="100"/>
          <a:sy n="101" d="100"/>
        </p:scale>
        <p:origin x="138" y="792"/>
      </p:cViewPr>
      <p:guideLst>
        <p:guide orient="horz" pos="3181"/>
        <p:guide pos="279"/>
        <p:guide pos="368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71CBD-7626-4544-AC78-4681521E4F54}" type="datetimeFigureOut">
              <a:rPr lang="en-US" smtClean="0"/>
              <a:t>8/19/2019</a:t>
            </a:fld>
            <a:endParaRPr lang="en-US"/>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A379-011A-44FD-8283-9052D334678E}" type="datetimeFigureOut">
              <a:rPr lang="en-US" smtClean="0"/>
              <a:t>8/19/2019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10</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16</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2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2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809625"/>
            <a:ext cx="7177088" cy="4038600"/>
          </a:xfrm>
        </p:spPr>
      </p:sp>
      <p:sp>
        <p:nvSpPr>
          <p:cNvPr id="3" name="Notes Placeholder 2"/>
          <p:cNvSpPr>
            <a:spLocks noGrp="1"/>
          </p:cNvSpPr>
          <p:nvPr>
            <p:ph type="body" idx="1"/>
          </p:nvPr>
        </p:nvSpPr>
        <p:spPr/>
        <p:txBody>
          <a:bodyPr/>
          <a:lstStyle/>
          <a:p>
            <a:pPr>
              <a:spcAft>
                <a:spcPts val="568"/>
              </a:spcAft>
            </a:pPr>
            <a:endParaRPr lang="en-US"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184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2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22</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24</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28</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32</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33</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a:t>
            </a:fld>
            <a:endParaRPr lang="en-GB"/>
          </a:p>
        </p:txBody>
      </p:sp>
    </p:spTree>
    <p:extLst>
      <p:ext uri="{BB962C8B-B14F-4D97-AF65-F5344CB8AC3E}">
        <p14:creationId xmlns:p14="http://schemas.microsoft.com/office/powerpoint/2010/main" val="307036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a:p>
        </p:txBody>
      </p:sp>
    </p:spTree>
    <p:extLst>
      <p:ext uri="{BB962C8B-B14F-4D97-AF65-F5344CB8AC3E}">
        <p14:creationId xmlns:p14="http://schemas.microsoft.com/office/powerpoint/2010/main" val="289952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a:p>
        </p:txBody>
      </p:sp>
    </p:spTree>
    <p:extLst>
      <p:ext uri="{BB962C8B-B14F-4D97-AF65-F5344CB8AC3E}">
        <p14:creationId xmlns:p14="http://schemas.microsoft.com/office/powerpoint/2010/main" val="1240990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en-US"/>
              <a:t>Click icon to add picture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anchor="ctr"/>
          <a:lstStyle>
            <a:lvl1pPr>
              <a:defRPr sz="4933"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312001" y="3632697"/>
            <a:ext cx="4759348" cy="2422039"/>
          </a:xfrm>
        </p:spPr>
        <p:txBody>
          <a:bodyPr/>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312000" y="331097"/>
            <a:ext cx="4759347" cy="1563900"/>
          </a:xfrm>
        </p:spPr>
        <p:txBody>
          <a:bodyPr anchor="b">
            <a:normAutofit/>
          </a:bodyPr>
          <a:lstStyle>
            <a:lvl1pPr>
              <a:defRPr sz="2933" b="0" cap="none" baseline="0">
                <a:solidFill>
                  <a:schemeClr val="bg2"/>
                </a:solidFill>
              </a:defRPr>
            </a:lvl1pPr>
          </a:lstStyle>
          <a:p>
            <a:pPr lvl="0"/>
            <a:r>
              <a:rPr lang="en-US" dirty="0"/>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a:lstStyle/>
          <a:p>
            <a:r>
              <a:rPr lang="en-US"/>
              <a:t>Click icon to add picture</a:t>
            </a:r>
            <a:endParaRPr lang="en-GB"/>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6724095" y="2441471"/>
            <a:ext cx="5125005" cy="2067189"/>
          </a:xfrm>
        </p:spPr>
        <p:txBody>
          <a:bodyPr>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2"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2"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
        <p:nvSpPr>
          <p:cNvPr id="18" name="Text Placeholder 10"/>
          <p:cNvSpPr>
            <a:spLocks noGrp="1"/>
          </p:cNvSpPr>
          <p:nvPr>
            <p:ph type="body" sz="quarter" idx="23"/>
          </p:nvPr>
        </p:nvSpPr>
        <p:spPr>
          <a:xfrm>
            <a:off x="9250660"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a:lstStyle/>
          <a:p>
            <a:r>
              <a:rPr lang="en-US"/>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anchor="t"/>
          <a:lstStyle>
            <a:lvl1pPr>
              <a:lnSpc>
                <a:spcPct val="80000"/>
              </a:lnSpc>
              <a:spcBef>
                <a:spcPts val="1088"/>
              </a:spcBef>
              <a:defRPr sz="104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a:lnSpc>
                <a:spcPct val="85000"/>
              </a:lnSpc>
              <a:spcBef>
                <a:spcPts val="272"/>
              </a:spcBef>
            </a:pPr>
            <a:r>
              <a:rPr lang="nb-NO"/>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a:lnSpc>
                <a:spcPct val="85000"/>
              </a:lnSpc>
              <a:spcBef>
                <a:spcPts val="272"/>
              </a:spcBef>
            </a:pPr>
            <a:fld id="{7F034911-0302-4AAB-AEF0-815419E29289}" type="slidenum">
              <a:rPr lang="en-GB" smtClean="0"/>
              <a:pPr>
                <a:lnSpc>
                  <a:spcPct val="85000"/>
                </a:lnSpc>
                <a:spcBef>
                  <a:spcPts val="272"/>
                </a:spcBef>
              </a:pPr>
              <a:t>‹#›</a:t>
            </a:fld>
            <a:endParaRPr lang="en-GB" dirty="0"/>
          </a:p>
        </p:txBody>
      </p:sp>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a:lstStyle/>
          <a:p>
            <a:r>
              <a:rPr lang="en-US"/>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anchor="b">
            <a:normAutofit/>
          </a:bodyPr>
          <a:lstStyle>
            <a:lvl1pPr algn="l">
              <a:lnSpc>
                <a:spcPct val="95000"/>
              </a:lnSpc>
              <a:spcBef>
                <a:spcPts val="272"/>
              </a:spcBef>
              <a:defRPr sz="1333"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03689" y="1851259"/>
            <a:ext cx="5622567" cy="2997135"/>
          </a:xfrm>
        </p:spPr>
        <p:txBody>
          <a:bodyPr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8905333" y="2803721"/>
            <a:ext cx="2920924" cy="997196"/>
          </a:xfrm>
        </p:spPr>
        <p:txBody>
          <a:bodyPr anchor="ctr"/>
          <a:lstStyle>
            <a:lvl1pPr>
              <a:defRPr sz="36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26729" y="1851259"/>
            <a:ext cx="5622567" cy="2997135"/>
          </a:xfrm>
        </p:spPr>
        <p:txBody>
          <a:bodyPr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anchor="ctr"/>
          <a:lstStyle>
            <a:lvl1pPr>
              <a:defRPr sz="4267"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anchor="b">
            <a:normAutofit/>
          </a:bodyPr>
          <a:lstStyle>
            <a:lvl1pPr marL="0" indent="0">
              <a:buNone/>
              <a:defRPr sz="2533"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5568001" y="2869646"/>
            <a:ext cx="6265412"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5568001" y="3819109"/>
            <a:ext cx="6265412" cy="1776400"/>
          </a:xfrm>
        </p:spPr>
        <p:txBody>
          <a:bodyPr/>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a:lstStyle>
            <a:lvl1pPr>
              <a:defRPr sz="1333">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en-US"/>
              <a:t>Click icon to add picture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2" name="Rectangle 11">
            <a:extLst>
              <a:ext uri="{FF2B5EF4-FFF2-40B4-BE49-F238E27FC236}">
                <a16:creationId xmlns:a16="http://schemas.microsoft.com/office/drawing/2014/main" id="{94B3C0A8-1AE3-439F-ACB9-3E84724D44F3}"/>
              </a:ext>
            </a:extLst>
          </p:cNvPr>
          <p:cNvSpPr/>
          <p:nvPr/>
        </p:nvSpPr>
        <p:spPr>
          <a:xfrm>
            <a:off x="-2" y="-15285"/>
            <a:ext cx="12191999" cy="6873285"/>
          </a:xfrm>
          <a:prstGeom prst="rect">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Title 3"/>
          <p:cNvSpPr>
            <a:spLocks noGrp="1"/>
          </p:cNvSpPr>
          <p:nvPr>
            <p:ph type="title"/>
          </p:nvPr>
        </p:nvSpPr>
        <p:spPr bwMode="white">
          <a:xfrm>
            <a:off x="589440" y="3276449"/>
            <a:ext cx="11042650" cy="1063817"/>
          </a:xfrm>
          <a:noFill/>
        </p:spPr>
        <p:txBody>
          <a:bodyPr/>
          <a:lstStyle/>
          <a:p>
            <a:r>
              <a:rPr lang="nb-NO" sz="4267" dirty="0">
                <a:ln>
                  <a:solidFill>
                    <a:schemeClr val="tx1">
                      <a:alpha val="20000"/>
                    </a:schemeClr>
                  </a:solidFill>
                </a:ln>
              </a:rPr>
              <a:t>mobbing og trakassering</a:t>
            </a:r>
            <a:br>
              <a:rPr lang="nb-NO" sz="4267" dirty="0">
                <a:ln>
                  <a:solidFill>
                    <a:schemeClr val="tx1">
                      <a:alpha val="20000"/>
                    </a:schemeClr>
                  </a:solidFill>
                </a:ln>
              </a:rPr>
            </a:br>
            <a:r>
              <a:rPr lang="nb-NO" sz="4267" dirty="0">
                <a:ln>
                  <a:solidFill>
                    <a:schemeClr val="tx1">
                      <a:alpha val="20000"/>
                    </a:schemeClr>
                  </a:solidFill>
                </a:ln>
              </a:rPr>
              <a:t>ved </a:t>
            </a:r>
            <a:r>
              <a:rPr lang="nb-NO" sz="4267" dirty="0" err="1">
                <a:ln>
                  <a:solidFill>
                    <a:schemeClr val="tx1">
                      <a:alpha val="20000"/>
                    </a:schemeClr>
                  </a:solidFill>
                </a:ln>
              </a:rPr>
              <a:t>Høgskulen</a:t>
            </a:r>
            <a:r>
              <a:rPr lang="nb-NO" sz="4267" dirty="0">
                <a:ln>
                  <a:solidFill>
                    <a:schemeClr val="tx1">
                      <a:alpha val="20000"/>
                    </a:schemeClr>
                  </a:solidFill>
                </a:ln>
              </a:rPr>
              <a:t> på </a:t>
            </a:r>
            <a:r>
              <a:rPr lang="nb-NO" sz="4267" dirty="0" err="1">
                <a:ln>
                  <a:solidFill>
                    <a:schemeClr val="tx1">
                      <a:alpha val="20000"/>
                    </a:schemeClr>
                  </a:solidFill>
                </a:ln>
              </a:rPr>
              <a:t>vestlandet</a:t>
            </a:r>
            <a:endParaRPr lang="nb-NO" sz="4267" dirty="0">
              <a:ln>
                <a:solidFill>
                  <a:schemeClr val="tx1">
                    <a:alpha val="20000"/>
                  </a:schemeClr>
                </a:solidFill>
              </a:ln>
            </a:endParaRPr>
          </a:p>
        </p:txBody>
      </p:sp>
      <p:sp>
        <p:nvSpPr>
          <p:cNvPr id="5" name="Text Placeholder 4"/>
          <p:cNvSpPr>
            <a:spLocks noGrp="1"/>
          </p:cNvSpPr>
          <p:nvPr>
            <p:ph type="body" sz="quarter" idx="13"/>
          </p:nvPr>
        </p:nvSpPr>
        <p:spPr bwMode="white">
          <a:xfrm>
            <a:off x="589440" y="2383002"/>
            <a:ext cx="3720200" cy="829179"/>
          </a:xfrm>
        </p:spPr>
        <p:txBody>
          <a:bodyPr>
            <a:normAutofit/>
          </a:bodyPr>
          <a:lstStyle/>
          <a:p>
            <a:r>
              <a:rPr lang="nb-NO" sz="3733" dirty="0">
                <a:ln>
                  <a:solidFill>
                    <a:schemeClr val="tx1">
                      <a:alpha val="20000"/>
                    </a:schemeClr>
                  </a:solidFill>
                </a:ln>
                <a:effectLst/>
              </a:rPr>
              <a:t>Institusjonsrapport</a:t>
            </a: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a:r>
              <a:rPr lang="en-US" sz="1067" b="1" dirty="0">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pic>
        <p:nvPicPr>
          <p:cNvPr id="6" name="Picture 5" descr="A close up of a logo&#10;&#10;Description automatically generated">
            <a:extLst>
              <a:ext uri="{FF2B5EF4-FFF2-40B4-BE49-F238E27FC236}">
                <a16:creationId xmlns:a16="http://schemas.microsoft.com/office/drawing/2014/main" id="{B84B8A9A-0583-4214-836C-CADE31FFC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279" y="156338"/>
            <a:ext cx="2398846" cy="602377"/>
          </a:xfrm>
          <a:prstGeom prst="rect">
            <a:avLst/>
          </a:prstGeom>
        </p:spPr>
      </p:pic>
    </p:spTree>
    <p:extLst>
      <p:ext uri="{BB962C8B-B14F-4D97-AF65-F5344CB8AC3E}">
        <p14:creationId xmlns:p14="http://schemas.microsoft.com/office/powerpoint/2010/main" val="136005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Mobbing og trakassering</a:t>
            </a:r>
          </a:p>
        </p:txBody>
      </p:sp>
    </p:spTree>
    <p:extLst>
      <p:ext uri="{BB962C8B-B14F-4D97-AF65-F5344CB8AC3E}">
        <p14:creationId xmlns:p14="http://schemas.microsoft.com/office/powerpoint/2010/main" val="87194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894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29"/>
            <a:ext cx="5519561" cy="4484561"/>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12 % av respondentene fra Høgskulen på Vestlandet oppgir å ha blitt mobbet eller trakassert i løpet av de siste 12 månedene. Dette er marginalt under landsgjennomsnittet i UH-sektoren (13 %).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signifikant forskjell mellom menn og kvinner i relative tall, men det er et høyere absolutt antall kvinner som oppgir dette.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respondentene med lederansvar oppgir 16 % at de har blitt mobbet eller trakassert i sitt nåværende arbeidsforhold i løpet av de siste 12 måneder.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forskjell på respondentenes alder eller ansettelseskategori</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2" y="1229334"/>
            <a:ext cx="5641055" cy="426215"/>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12 % mobbet eller trakassert de siste 12 månedene</a:t>
            </a:r>
            <a:endParaRPr lang="en-US" sz="14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1670395"/>
            <a:ext cx="5103812" cy="32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109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5538" y="2737726"/>
            <a:ext cx="4467484" cy="169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mobbing eller trakassering på arbeidsplassen i løpet av de siste 12 månedene. Disse spørsmålene er kun stilt til de som svarte Ja på forrige spørsmål, altså 12 % av utvalget (109 respondenter).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40 % av de som er mobbet/trakassert sier at dette skjer månedlig eller oftere. 11 % sier det skjer ukentlig eller daglig.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ansatte i teknisk/administrative stillinger som har blitt mobbet/trakassert så oppgir vesentlig flere enn gjennomsnittet at dette skjer månedlig eller oftere (57 %).</a:t>
            </a: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på mobbing og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7738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109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Undersøkelsen kartlegger hva respondentene mener er bakgrunnen for mobbingen/trakasseringen. Flest oppgir at det er andre/mer sammensatte årsaker bak mobbingen, men blant de som svarer en av kategoriene så er det flest som svarer </a:t>
            </a:r>
            <a:r>
              <a:rPr lang="nb-NO" sz="1400" i="1" dirty="0">
                <a:solidFill>
                  <a:schemeClr val="tx1">
                    <a:lumMod val="75000"/>
                    <a:lumOff val="25000"/>
                  </a:schemeClr>
                </a:solidFill>
              </a:rPr>
              <a:t>kjønn </a:t>
            </a:r>
            <a:r>
              <a:rPr lang="nb-NO" sz="1400" dirty="0">
                <a:solidFill>
                  <a:schemeClr val="tx1">
                    <a:lumMod val="75000"/>
                    <a:lumOff val="25000"/>
                  </a:schemeClr>
                </a:solidFill>
              </a:rPr>
              <a:t>og </a:t>
            </a:r>
            <a:r>
              <a:rPr lang="nb-NO" sz="1400" i="1" dirty="0">
                <a:solidFill>
                  <a:schemeClr val="tx1">
                    <a:lumMod val="75000"/>
                    <a:lumOff val="25000"/>
                  </a:schemeClr>
                </a:solidFill>
              </a:rPr>
              <a:t>alder. </a:t>
            </a: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som svarer </a:t>
            </a:r>
            <a:r>
              <a:rPr lang="nb-NO" sz="1400" i="1" dirty="0">
                <a:solidFill>
                  <a:schemeClr val="tx1">
                    <a:lumMod val="75000"/>
                    <a:lumOff val="25000"/>
                  </a:schemeClr>
                </a:solidFill>
              </a:rPr>
              <a:t>kjønn </a:t>
            </a:r>
            <a:r>
              <a:rPr lang="nb-NO" sz="1400" dirty="0">
                <a:solidFill>
                  <a:schemeClr val="tx1">
                    <a:lumMod val="75000"/>
                    <a:lumOff val="25000"/>
                  </a:schemeClr>
                </a:solidFill>
              </a:rPr>
              <a:t>så er det 16 % menn og 11 % kvinner.</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som svarer </a:t>
            </a:r>
            <a:r>
              <a:rPr lang="nb-NO" sz="1400" i="1" dirty="0">
                <a:solidFill>
                  <a:schemeClr val="tx1">
                    <a:lumMod val="75000"/>
                    <a:lumOff val="25000"/>
                  </a:schemeClr>
                </a:solidFill>
              </a:rPr>
              <a:t>alder </a:t>
            </a:r>
            <a:r>
              <a:rPr lang="nb-NO" sz="1400" dirty="0">
                <a:solidFill>
                  <a:schemeClr val="tx1">
                    <a:lumMod val="75000"/>
                    <a:lumOff val="25000"/>
                  </a:schemeClr>
                </a:solidFill>
              </a:rPr>
              <a:t>så er det vesentlig flere over 60 år. </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3" y="1068914"/>
            <a:ext cx="5514798" cy="426215"/>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Sammensatt grunnlag for mobbing og trakassering</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8542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109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28962"/>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 av 3 av de som har blitt mobbet/trakassert de siste 12 månedene har opplevd dette verbalt, mens 1 av 3 har opplevd ikke-verbal trakassering. Nesten like mange (28 %) har opplevd digital trakassering i form av meldinger sendt via sosiale medier, telefon eller e-post.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som har opplevd verbal trakassering så er det flere kvinner enn menn. 72 % av kvinnene som har blitt mobbet eller trakassert oppgir dette, mot 52 % av mennene.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3 % av de som har blitt mobbet/trakassert har opplevd fysisk trakassering. </a:t>
            </a: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Verbal trakassering eller mobbing vanligste form</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a:lstStyle/>
          <a:p>
            <a:r>
              <a:rPr lang="nb-NO" sz="1600" dirty="0">
                <a:solidFill>
                  <a:schemeClr val="tx1">
                    <a:lumMod val="75000"/>
                    <a:lumOff val="25000"/>
                  </a:schemeClr>
                </a:solidFill>
              </a:rPr>
              <a:t>Hvem utsatte deg for mobbing eller trakassering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Q11: Hvem utsatte deg for mobbing eller trakassering i ditt nåværende arbeidsforhold i løpet av de siste 12 månedene? </a:t>
            </a:r>
          </a:p>
          <a:p>
            <a:pPr marL="4763" defTabSz="914377">
              <a:defRPr/>
            </a:pPr>
            <a:r>
              <a:rPr lang="nb-NO" sz="900" b="1" kern="0" dirty="0">
                <a:solidFill>
                  <a:srgbClr val="FF0000"/>
                </a:solidFill>
              </a:rPr>
              <a:t>Base: 109 (Filter: Respondenter som har blitt mobbet eller trakassert de siste 12 måneder) </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83686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Halvparten av respondentene som har blitt mobbet/trakassert oppgir at det var en sideordnet kollega som var ansvarlig.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60 % oppgir at de har blitt utsatt for mobbing/trakassering fra enten  overordnet kollega (30 %) eller sin leder/sjef (30 %).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Samtlige som har blitt utsatt for mobbing/trakassering av en student jobber med forskning/undervisning.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Flest utsatt for mobbing eller trakassering av sideordnet kollega </a:t>
            </a:r>
            <a:endParaRPr lang="en-US" sz="1600" dirty="0">
              <a:solidFill>
                <a:srgbClr val="636363"/>
              </a:solidFill>
            </a:endParaRP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6433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 trakassering</a:t>
            </a:r>
          </a:p>
        </p:txBody>
      </p:sp>
    </p:spTree>
    <p:extLst>
      <p:ext uri="{BB962C8B-B14F-4D97-AF65-F5344CB8AC3E}">
        <p14:creationId xmlns:p14="http://schemas.microsoft.com/office/powerpoint/2010/main" val="210188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a:lstStyle/>
          <a:p>
            <a:r>
              <a:rPr lang="nb-NO" sz="1600" dirty="0">
                <a:solidFill>
                  <a:schemeClr val="tx1">
                    <a:lumMod val="75000"/>
                    <a:lumOff val="25000"/>
                  </a:schemeClr>
                </a:solidFill>
              </a:rPr>
              <a:t>Har du blitt utsatt for seksuell trakassering i ditt nåværende arbeidsforhold i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Q12: Har du blitt utsatt for seksuell trakassering i ditt nåværende arbeidsforhold i løpet av de siste 12 månedene? </a:t>
            </a:r>
          </a:p>
          <a:p>
            <a:pPr marL="4763" defTabSz="914377">
              <a:defRPr/>
            </a:pPr>
            <a:r>
              <a:rPr lang="nb-NO" sz="900" b="1" kern="0" dirty="0">
                <a:solidFill>
                  <a:srgbClr val="222223"/>
                </a:solidFill>
              </a:rPr>
              <a:t>Base: 894</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054719"/>
            <a:ext cx="4846637" cy="30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1.2 % har blitt utsatt for seksuell trakassering i løpet av de siste 12 månedene. Blant disse er det syv kvinner og fire menn.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disse så jobber samtlige i enten teknisk/administrativ stilling eller med undervisning/forskning.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stipendiater som oppgir å ha blitt seksuelt trakassert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vesentlige forskjeller på alder eller andre bakgrunnsvariabler. </a:t>
            </a:r>
          </a:p>
        </p:txBody>
      </p:sp>
      <p:sp>
        <p:nvSpPr>
          <p:cNvPr id="16" name="TextBox 15">
            <a:extLst>
              <a:ext uri="{FF2B5EF4-FFF2-40B4-BE49-F238E27FC236}">
                <a16:creationId xmlns:a16="http://schemas.microsoft.com/office/drawing/2014/main" id="{57832196-4438-4745-AA5F-8C381DBF94EC}"/>
              </a:ext>
            </a:extLst>
          </p:cNvPr>
          <p:cNvSpPr txBox="1"/>
          <p:nvPr/>
        </p:nvSpPr>
        <p:spPr>
          <a:xfrm>
            <a:off x="5853113" y="1107014"/>
            <a:ext cx="5801476" cy="426215"/>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1.2 % utsatt for seksuell trakassering siste 12 måneder </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4051" cy="1772793"/>
          </a:xfrm>
        </p:spPr>
        <p:txBody>
          <a:bodyPr/>
          <a:lstStyle/>
          <a:p>
            <a:r>
              <a:rPr lang="nb-NO" sz="1600" dirty="0">
                <a:solidFill>
                  <a:schemeClr val="tx1">
                    <a:lumMod val="75000"/>
                    <a:lumOff val="25000"/>
                  </a:schemeClr>
                </a:solidFill>
              </a:rPr>
              <a:t>Hvor ofte har du blitt utsatt for seksuell trakassering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Q13: Hvor ofte har du blitt utsatt for seksuell trakassering i ditt nåværende arbeidsforhold i løpet av de siste 12 månedene? </a:t>
            </a:r>
          </a:p>
          <a:p>
            <a:pPr marL="4763" defTabSz="914377">
              <a:defRPr/>
            </a:pPr>
            <a:r>
              <a:rPr lang="nb-NO" sz="900" b="1" kern="0" dirty="0">
                <a:solidFill>
                  <a:srgbClr val="FF0000"/>
                </a:solidFill>
              </a:rPr>
              <a:t>Base: 11 (Filter: Respondenter som har blitt seksuelt trakassert de siste 12 månedene) </a:t>
            </a:r>
          </a:p>
        </p:txBody>
      </p:sp>
      <p:pic>
        <p:nvPicPr>
          <p:cNvPr id="11" name="Picture 6">
            <a:extLst>
              <a:ext uri="{FF2B5EF4-FFF2-40B4-BE49-F238E27FC236}">
                <a16:creationId xmlns:a16="http://schemas.microsoft.com/office/drawing/2014/main" id="{D81EAA65-71BF-4738-A982-B4A443D627E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1580" y="3001385"/>
            <a:ext cx="4451442" cy="1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8768FCD-3184-4C80-8F88-C2CBBB378EF4}"/>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seksuell trakassering på arbeidsplassen i løpet av de siste 12 månedene. </a:t>
            </a:r>
            <a:r>
              <a:rPr lang="nb-NO" sz="1400" b="1" dirty="0">
                <a:solidFill>
                  <a:schemeClr val="tx1">
                    <a:lumMod val="75000"/>
                    <a:lumOff val="25000"/>
                  </a:schemeClr>
                </a:solidFill>
              </a:rPr>
              <a:t>Disse spørsmålene er kun stilt til de som svarte Ja på forrige spørsmål, altså 1.2 % av utvalget (11 respondenter). </a:t>
            </a:r>
            <a:r>
              <a:rPr lang="nb-NO" sz="1400" dirty="0">
                <a:solidFill>
                  <a:schemeClr val="tx1">
                    <a:lumMod val="75000"/>
                    <a:lumOff val="25000"/>
                  </a:schemeClr>
                </a:solidFill>
              </a:rPr>
              <a:t>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18 % av de som har blitt utsatt for seksuell trakassering har opplevd det månedlig gjennom det siste året.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forskjeller mellom undergruppene.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F14953FD-00EA-4E1E-B3F2-E49CC1A66AE8}"/>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på seksuell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41E12DCE-9A37-44D7-AB9E-B51AE7AEABD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2012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629150" cy="1772793"/>
          </a:xfrm>
        </p:spPr>
        <p:txBody>
          <a:bodyPr/>
          <a:lstStyle/>
          <a:p>
            <a:r>
              <a:rPr lang="nb-NO" sz="1600" dirty="0">
                <a:solidFill>
                  <a:schemeClr val="tx1">
                    <a:lumMod val="75000"/>
                    <a:lumOff val="25000"/>
                  </a:schemeClr>
                </a:solidFill>
              </a:rPr>
              <a:t>Hvilken eller hvilke former for seksuell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224712" cy="369332"/>
          </a:xfrm>
          <a:prstGeom prst="rect">
            <a:avLst/>
          </a:prstGeom>
        </p:spPr>
        <p:txBody>
          <a:bodyPr wrap="square">
            <a:spAutoFit/>
          </a:bodyPr>
          <a:lstStyle/>
          <a:p>
            <a:pPr marL="4763" defTabSz="914377">
              <a:defRPr/>
            </a:pPr>
            <a:r>
              <a:rPr lang="nb-NO" sz="900" b="1" kern="0" dirty="0">
                <a:solidFill>
                  <a:srgbClr val="222223"/>
                </a:solidFill>
              </a:rPr>
              <a:t>Q14: Hvilken eller hvilke former for seksuell trakassering har du blitt utsatt for i ditt nåværende arbeidsforhold i løpet av de siste 12 månedene? </a:t>
            </a:r>
          </a:p>
          <a:p>
            <a:pPr marL="4763" defTabSz="914377">
              <a:defRPr/>
            </a:pPr>
            <a:r>
              <a:rPr lang="nb-NO" sz="900" b="1" kern="0" dirty="0">
                <a:solidFill>
                  <a:srgbClr val="FF0000"/>
                </a:solidFill>
              </a:rPr>
              <a:t>Base: 11 (Filter: Respondenter som har blitt seksuelt trakassert de siste 12 månedene) </a:t>
            </a:r>
          </a:p>
        </p:txBody>
      </p:sp>
      <p:pic>
        <p:nvPicPr>
          <p:cNvPr id="12" name="Picture 6">
            <a:extLst>
              <a:ext uri="{FF2B5EF4-FFF2-40B4-BE49-F238E27FC236}">
                <a16:creationId xmlns:a16="http://schemas.microsoft.com/office/drawing/2014/main" id="{AB1ED689-2E93-49F6-9352-DD11890A4C2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3" y="183213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61716E6-253C-4AA8-A17E-7DB0A0D911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Mer enn 1 av 3 har opplevd at den seksuelle trakasseringen har hatt fysisk form, men verbal trakassering er den vanligste formen.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forskjell mellom undergruppene.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CA8B7C5B-0324-4699-9B6B-18952D133F4E}"/>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Verbal trakassering vanligste form for seksuell trakassering </a:t>
            </a:r>
            <a:endParaRPr lang="en-US" sz="1600" dirty="0">
              <a:solidFill>
                <a:srgbClr val="636363"/>
              </a:solidFill>
            </a:endParaRPr>
          </a:p>
        </p:txBody>
      </p:sp>
      <p:cxnSp>
        <p:nvCxnSpPr>
          <p:cNvPr id="11" name="Straight Connector 10">
            <a:extLst>
              <a:ext uri="{FF2B5EF4-FFF2-40B4-BE49-F238E27FC236}">
                <a16:creationId xmlns:a16="http://schemas.microsoft.com/office/drawing/2014/main" id="{3C7F1A4B-E5D2-4A89-970E-B881744484E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040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a:normAutofit/>
          </a:bodyPr>
          <a:lstStyle/>
          <a:p>
            <a:r>
              <a:rPr lang="nb-NO" sz="3733" dirty="0">
                <a:solidFill>
                  <a:schemeClr val="bg2">
                    <a:lumMod val="50000"/>
                  </a:schemeClr>
                </a:solidFill>
              </a:rPr>
              <a:t>Innhold</a:t>
            </a:r>
            <a:endParaRPr lang="nb-NO" sz="4267" dirty="0">
              <a:solidFill>
                <a:schemeClr val="bg2">
                  <a:lumMod val="50000"/>
                </a:schemeClr>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 name="TextBox 1">
            <a:extLst>
              <a:ext uri="{FF2B5EF4-FFF2-40B4-BE49-F238E27FC236}">
                <a16:creationId xmlns:a16="http://schemas.microsoft.com/office/drawing/2014/main" id="{C62098B2-A860-4728-A635-0405D8AC39E6}"/>
              </a:ext>
            </a:extLst>
          </p:cNvPr>
          <p:cNvSpPr txBox="1"/>
          <p:nvPr/>
        </p:nvSpPr>
        <p:spPr>
          <a:xfrm>
            <a:off x="6438006" y="1256010"/>
            <a:ext cx="5450357" cy="5089598"/>
          </a:xfrm>
          <a:prstGeom prst="rect">
            <a:avLst/>
          </a:prstGeom>
        </p:spPr>
        <p:txBody>
          <a:bodyPr vert="horz" wrap="square" lIns="0" tIns="0" rIns="0" bIns="0" rtlCol="0">
            <a:spAutoFit/>
          </a:bodyPr>
          <a:lstStyle/>
          <a:p>
            <a:pPr defTabSz="1232345" fontAlgn="ctr"/>
            <a:r>
              <a:rPr lang="nb-NO" sz="1867" dirty="0">
                <a:solidFill>
                  <a:schemeClr val="bg2">
                    <a:lumMod val="50000"/>
                  </a:schemeClr>
                </a:solidFill>
                <a:latin typeface="Calibri"/>
              </a:rPr>
              <a:t>Prosjektinformasjon	 		03</a:t>
            </a:r>
            <a:br>
              <a:rPr lang="nb-NO" sz="1867" dirty="0">
                <a:solidFill>
                  <a:schemeClr val="bg2">
                    <a:lumMod val="50000"/>
                  </a:schemeClr>
                </a:solidFill>
                <a:latin typeface="Calibri"/>
              </a:rPr>
            </a:b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Oppsummering			08</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Mobbing og trakassering			10</a:t>
            </a:r>
            <a:br>
              <a:rPr lang="nb-NO" sz="1867" dirty="0">
                <a:solidFill>
                  <a:schemeClr val="bg2">
                    <a:lumMod val="50000"/>
                  </a:schemeClr>
                </a:solidFill>
                <a:latin typeface="Calibri"/>
              </a:rPr>
            </a:b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Seksuell trakassering			16</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Seksuelle overgrep			22</a:t>
            </a:r>
          </a:p>
          <a:p>
            <a:pPr defTabSz="1232345" fontAlgn="ctr"/>
            <a:r>
              <a:rPr lang="nb-NO" sz="1867" dirty="0">
                <a:solidFill>
                  <a:schemeClr val="bg2">
                    <a:lumMod val="50000"/>
                  </a:schemeClr>
                </a:solidFill>
                <a:latin typeface="Calibri"/>
              </a:rPr>
              <a:t>	</a:t>
            </a:r>
          </a:p>
          <a:p>
            <a:pPr defTabSz="1232345" fontAlgn="ctr"/>
            <a:r>
              <a:rPr lang="nb-NO" sz="1867" dirty="0">
                <a:solidFill>
                  <a:schemeClr val="bg2">
                    <a:lumMod val="50000"/>
                  </a:schemeClr>
                </a:solidFill>
                <a:latin typeface="Calibri"/>
              </a:rPr>
              <a:t>Kjennskap til varslingsrutiner		24</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Bakgrunnsvariabler			28</a:t>
            </a:r>
          </a:p>
          <a:p>
            <a:pPr defTabSz="1232345" fontAlgn="ctr"/>
            <a:endParaRPr lang="nb-NO" sz="1867" dirty="0">
              <a:solidFill>
                <a:schemeClr val="bg2">
                  <a:lumMod val="50000"/>
                </a:schemeClr>
              </a:solidFill>
              <a:latin typeface="Calibri"/>
            </a:endParaRPr>
          </a:p>
          <a:p>
            <a:pPr defTabSz="1232345" fontAlgn="ctr"/>
            <a:r>
              <a:rPr lang="nb-NO" sz="1867" dirty="0">
                <a:solidFill>
                  <a:schemeClr val="bg2">
                    <a:lumMod val="50000"/>
                  </a:schemeClr>
                </a:solidFill>
                <a:latin typeface="Calibri"/>
              </a:rPr>
              <a:t>Kontakt Ipsos </a:t>
            </a:r>
            <a:r>
              <a:rPr lang="nb-NO" sz="1867" dirty="0">
                <a:solidFill>
                  <a:schemeClr val="bg2">
                    <a:lumMod val="75000"/>
                  </a:schemeClr>
                </a:solidFill>
                <a:latin typeface="Calibri"/>
              </a:rPr>
              <a:t>			</a:t>
            </a:r>
            <a:r>
              <a:rPr lang="nb-NO" sz="1867" dirty="0">
                <a:solidFill>
                  <a:schemeClr val="bg2">
                    <a:lumMod val="50000"/>
                  </a:schemeClr>
                </a:solidFill>
                <a:latin typeface="Calibri"/>
              </a:rPr>
              <a:t>32</a:t>
            </a:r>
          </a:p>
          <a:p>
            <a:pPr defTabSz="1232345" fontAlgn="ctr"/>
            <a:endParaRPr lang="nb-NO" sz="1867" dirty="0">
              <a:solidFill>
                <a:schemeClr val="bg2">
                  <a:lumMod val="75000"/>
                </a:schemeClr>
              </a:solidFill>
              <a:latin typeface="Calibri"/>
            </a:endParaRPr>
          </a:p>
          <a:p>
            <a:pPr defTabSz="1232345" fontAlgn="ctr"/>
            <a:endParaRPr lang="nb-NO" sz="1867" i="1" dirty="0">
              <a:solidFill>
                <a:schemeClr val="bg2">
                  <a:lumMod val="75000"/>
                </a:schemeClr>
              </a:solidFill>
              <a:latin typeface="Calibri"/>
            </a:endParaRPr>
          </a:p>
          <a:p>
            <a:pPr marL="6351" defTabSz="1232345"/>
            <a:endParaRPr lang="nb-NO" sz="1333" dirty="0">
              <a:solidFill>
                <a:schemeClr val="bg2">
                  <a:lumMod val="75000"/>
                </a:schemeClr>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946664" y="2435112"/>
            <a:ext cx="2812845" cy="2107788"/>
          </a:xfrm>
          <a:prstGeom prst="roundRect">
            <a:avLst>
              <a:gd name="adj" fmla="val 50000"/>
            </a:avLst>
          </a:prstGeom>
          <a:blipFill dpi="0" rotWithShape="1">
            <a:blip r:embed="rId3"/>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a:endParaRPr lang="en-GB" sz="2400" dirty="0">
              <a:solidFill>
                <a:srgbClr val="58595B"/>
              </a:solidFill>
              <a:latin typeface="Calibri"/>
            </a:endParaRPr>
          </a:p>
        </p:txBody>
      </p:sp>
    </p:spTree>
    <p:extLst>
      <p:ext uri="{BB962C8B-B14F-4D97-AF65-F5344CB8AC3E}">
        <p14:creationId xmlns:p14="http://schemas.microsoft.com/office/powerpoint/2010/main" val="351064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Q15: Hvem utsatte deg for dette? </a:t>
            </a:r>
          </a:p>
          <a:p>
            <a:pPr marL="4763" defTabSz="914377">
              <a:defRPr/>
            </a:pPr>
            <a:r>
              <a:rPr lang="nb-NO" sz="900" b="1" kern="0" dirty="0">
                <a:solidFill>
                  <a:srgbClr val="FF0000"/>
                </a:solidFill>
              </a:rPr>
              <a:t>Base: 11 (Filter: Respondenter som har blitt seksuelt trakassert de siste 12 månedene) </a:t>
            </a:r>
          </a:p>
        </p:txBody>
      </p:sp>
      <p:pic>
        <p:nvPicPr>
          <p:cNvPr id="12" name="Picture 6">
            <a:extLst>
              <a:ext uri="{FF2B5EF4-FFF2-40B4-BE49-F238E27FC236}">
                <a16:creationId xmlns:a16="http://schemas.microsoft.com/office/drawing/2014/main" id="{575AAB0B-7835-4AA4-A0E9-19576C98BFFD}"/>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294503-D04B-4D5B-80E5-9549A5234DF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45 % oppgir at de har opplevd å bli utsatt for seksuell trakassering av en sideordnet kollega.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forskjeller mellom undergruppene.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9B6330CC-E0ED-41A4-A812-CEB8EED04201}"/>
              </a:ext>
            </a:extLst>
          </p:cNvPr>
          <p:cNvSpPr txBox="1"/>
          <p:nvPr/>
        </p:nvSpPr>
        <p:spPr>
          <a:xfrm>
            <a:off x="5853113" y="1196657"/>
            <a:ext cx="5514798" cy="298454"/>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Flest blir seksuelt trakassert av sideordnede kollegaer</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FD6CFF08-697B-48E5-B405-41109E644D1E}"/>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3142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Var den som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Q16: Var den som utsatte deg for dette:  </a:t>
            </a:r>
          </a:p>
          <a:p>
            <a:pPr marL="4763" defTabSz="914377">
              <a:defRPr/>
            </a:pPr>
            <a:r>
              <a:rPr lang="nb-NO" sz="900" b="1" kern="0" dirty="0">
                <a:solidFill>
                  <a:srgbClr val="FF0000"/>
                </a:solidFill>
              </a:rPr>
              <a:t>Base: 11 (Filter: Respondenter som har blitt seksuelt trakassert de siste 12 månedene) </a:t>
            </a:r>
          </a:p>
        </p:txBody>
      </p:sp>
      <p:pic>
        <p:nvPicPr>
          <p:cNvPr id="11" name="Picture 6">
            <a:extLst>
              <a:ext uri="{FF2B5EF4-FFF2-40B4-BE49-F238E27FC236}">
                <a16:creationId xmlns:a16="http://schemas.microsoft.com/office/drawing/2014/main" id="{440AFD9C-2991-4743-AF17-76665918AC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8788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05883B0-BB63-4A0E-99A8-1D8A0D7FCBF5}"/>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64 % av tilfellene var det en mann som utsatte respondenten for seksuell trakassering, mens 9 % har opplevd det fra flere kjønn.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mannlige respondentene som har blitt utsatt for seksuell trakassering, så oppgir 3 av 4 at det var en kvinne som sto bak.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kvinnelige respondentene så var det 86 % som opplevde trakasseringen fra en mann, mens de resterende 14 % har opplevd det fra flere kjønn.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1047DA52-7901-45F3-ACFB-2CACCFE756AB}"/>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Flertallet utsatt for seksuell trakassering av en mann </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5934215F-E5FF-435E-B6BE-F15EA5ECD92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514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22</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Seksuelle overgrep</a:t>
            </a:r>
          </a:p>
        </p:txBody>
      </p:sp>
    </p:spTree>
    <p:extLst>
      <p:ext uri="{BB962C8B-B14F-4D97-AF65-F5344CB8AC3E}">
        <p14:creationId xmlns:p14="http://schemas.microsoft.com/office/powerpoint/2010/main" val="317358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6C0A67-41DD-4512-A92D-E46BB7685044}"/>
              </a:ext>
            </a:extLst>
          </p:cNvPr>
          <p:cNvSpPr/>
          <p:nvPr/>
        </p:nvSpPr>
        <p:spPr>
          <a:xfrm>
            <a:off x="1704621" y="2584134"/>
            <a:ext cx="2359377" cy="1994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a:lstStyle/>
          <a:p>
            <a:r>
              <a:rPr lang="nb-NO" sz="1600" dirty="0">
                <a:solidFill>
                  <a:schemeClr val="tx1">
                    <a:lumMod val="75000"/>
                    <a:lumOff val="25000"/>
                  </a:schemeClr>
                </a:solidFill>
              </a:rPr>
              <a:t>Har du i løpet av de siste 12 måneder, i ditt nåværende arbeidsforhold, opplevd at noen har skaffet seg seksuell omgang med deg ved bruk av vold, eller har du følt deg tvunget, truet eller presset til seksuell omgang?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4" y="5920284"/>
            <a:ext cx="6096000" cy="507831"/>
          </a:xfrm>
          <a:prstGeom prst="rect">
            <a:avLst/>
          </a:prstGeom>
        </p:spPr>
        <p:txBody>
          <a:bodyPr>
            <a:spAutoFit/>
          </a:bodyPr>
          <a:lstStyle/>
          <a:p>
            <a:pPr marL="4763" defTabSz="914377">
              <a:defRPr/>
            </a:pPr>
            <a:r>
              <a:rPr lang="nb-NO" sz="900" b="1" kern="0" dirty="0">
                <a:solidFill>
                  <a:srgbClr val="222223"/>
                </a:solidFill>
              </a:rPr>
              <a:t>Q17: Har du i løpet av de siste 12 månedene, i ditt nåværende arbeidsforhold, opplevd at noen har skaffet seg seksuell omgang med deg ved bruk av vold, eller har du følt deg tvunget, truet eller presset til seksuell omgang?  </a:t>
            </a:r>
          </a:p>
          <a:p>
            <a:pPr marL="4763" defTabSz="914377">
              <a:defRPr/>
            </a:pPr>
            <a:r>
              <a:rPr lang="nb-NO" sz="900" b="1" kern="0" dirty="0">
                <a:solidFill>
                  <a:srgbClr val="222223"/>
                </a:solidFill>
              </a:rPr>
              <a:t>Base: 894</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Spørreundersøkelsen har avdekket at én person har opplevd at noen har skaffet seg seksuell omgang med dem ved bruk av vold, tvang, trusler eller press.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anonymitetshensyn så oppgis ikke bakgrunnsvariabler til denne respondenten. Vi oppgir heller ikke denne respondentens svar på oppfølgingsspørsmål (se lysark om anonymitetshensyn i introduksjonen). </a:t>
            </a: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En respondent utsatt for seksuelt overgrep </a:t>
            </a:r>
            <a:endParaRPr lang="en-US" sz="1600" dirty="0">
              <a:solidFill>
                <a:srgbClr val="636363"/>
              </a:solidFill>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73688" y="2781111"/>
            <a:ext cx="1621242" cy="1600438"/>
          </a:xfrm>
          <a:prstGeom prst="rect">
            <a:avLst/>
          </a:prstGeom>
        </p:spPr>
        <p:txBody>
          <a:bodyPr vert="horz" wrap="square" lIns="0" tIns="0" rIns="0" bIns="0" rtlCol="0">
            <a:spAutoFit/>
          </a:bodyPr>
          <a:lstStyle/>
          <a:p>
            <a:pPr marL="4763" algn="ctr"/>
            <a:r>
              <a:rPr lang="nb-NO" sz="8000" b="1" dirty="0">
                <a:solidFill>
                  <a:schemeClr val="tx2"/>
                </a:solidFill>
              </a:rPr>
              <a:t>1</a:t>
            </a:r>
          </a:p>
          <a:p>
            <a:pPr marL="4763" algn="ctr"/>
            <a:r>
              <a:rPr lang="nb-NO" sz="2400" b="1" dirty="0">
                <a:solidFill>
                  <a:schemeClr val="tx2"/>
                </a:solidFill>
              </a:rPr>
              <a:t>respondent</a:t>
            </a:r>
            <a:endParaRPr lang="nb-NO" sz="4000" b="1" dirty="0">
              <a:solidFill>
                <a:schemeClr val="tx2"/>
              </a:solidFill>
            </a:endParaRPr>
          </a:p>
        </p:txBody>
      </p:sp>
    </p:spTree>
    <p:extLst>
      <p:ext uri="{BB962C8B-B14F-4D97-AF65-F5344CB8AC3E}">
        <p14:creationId xmlns:p14="http://schemas.microsoft.com/office/powerpoint/2010/main" val="417199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24</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6096000"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Kjennskap til varslingsrutiner</a:t>
            </a:r>
          </a:p>
        </p:txBody>
      </p:sp>
    </p:spTree>
    <p:extLst>
      <p:ext uri="{BB962C8B-B14F-4D97-AF65-F5344CB8AC3E}">
        <p14:creationId xmlns:p14="http://schemas.microsoft.com/office/powerpoint/2010/main" val="255018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Q21: Vet du hvor du finner varslings-/si ifra-systemet på din UH-institusjon?</a:t>
            </a:r>
          </a:p>
          <a:p>
            <a:pPr marL="4763" defTabSz="914377">
              <a:defRPr/>
            </a:pPr>
            <a:r>
              <a:rPr lang="nb-NO" sz="900" b="1" kern="0" dirty="0">
                <a:solidFill>
                  <a:srgbClr val="222223"/>
                </a:solidFill>
              </a:rPr>
              <a:t>Base: 894</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54 % av respondentene vet hvor de finner institusjonens varslings-/si ifra-system. Andelen er økende med alder.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Andelen som kjenner til systemet er vesentlig høyere blant teknisk/administrativt ansatte og vesentlig lavere blant stipendiater.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Flertallet kjenner til varslingsrutiner ved HVL</a:t>
            </a:r>
            <a:endParaRPr lang="en-US" sz="1600" b="1" dirty="0">
              <a:solidFill>
                <a:srgbClr val="636363"/>
              </a:solidFill>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deg i ditt nåværende arbeidsforhold de siste 12 månedene?  </a:t>
            </a:r>
          </a:p>
          <a:p>
            <a:pPr marL="4763" defTabSz="914377">
              <a:defRPr/>
            </a:pPr>
            <a:r>
              <a:rPr lang="nb-NO" sz="900" b="1" kern="0" dirty="0">
                <a:solidFill>
                  <a:srgbClr val="222223"/>
                </a:solidFill>
              </a:rPr>
              <a:t>Base: 894</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7 % har meldt fra om kritikkverdige forhold som har berørt dem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forskjeller mellom bakgrunnsvariabler. </a:t>
            </a: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3" y="1196657"/>
            <a:ext cx="5514798" cy="336572"/>
          </a:xfrm>
          <a:prstGeom prst="rect">
            <a:avLst/>
          </a:prstGeom>
        </p:spPr>
        <p:txBody>
          <a:bodyPr vert="horz" wrap="square" lIns="0" tIns="0" rIns="0" bIns="0" rtlCol="0">
            <a:normAutofit fontScale="92500"/>
          </a:bodyPr>
          <a:lstStyle/>
          <a:p>
            <a:pPr defTabSz="1232175">
              <a:defRPr/>
            </a:pPr>
            <a:r>
              <a:rPr lang="nb-NO" dirty="0">
                <a:solidFill>
                  <a:schemeClr val="tx1">
                    <a:lumMod val="75000"/>
                    <a:lumOff val="25000"/>
                  </a:schemeClr>
                </a:solidFill>
              </a:rPr>
              <a:t>7 % meldt fra om kritikkverdige forhold som har berørt de selv </a:t>
            </a:r>
            <a:endParaRPr lang="en-US" sz="1600" b="1" dirty="0">
              <a:solidFill>
                <a:srgbClr val="636363"/>
              </a:solidFill>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Q23: Har du meldt fra om kritikkverdige forhold som har berørt andre enn deg i ditt nåværende arbeidsforhold de siste 12 månedene?  </a:t>
            </a:r>
          </a:p>
          <a:p>
            <a:pPr marL="4763" defTabSz="914377">
              <a:defRPr/>
            </a:pPr>
            <a:r>
              <a:rPr lang="nb-NO" sz="900" b="1" kern="0" dirty="0">
                <a:solidFill>
                  <a:srgbClr val="222223"/>
                </a:solidFill>
              </a:rPr>
              <a:t>Base: 894</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8 % har meldt fra om kritikkverdige forhold som har berørt andre enn dem selv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Respondenter med lederansvar har gjort dette oftere enn andre ansatte, men denne andelen består i størst grad av ansatte i lederstillinger uten personalansvar.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4" name="TextBox 13">
            <a:extLst>
              <a:ext uri="{FF2B5EF4-FFF2-40B4-BE49-F238E27FC236}">
                <a16:creationId xmlns:a16="http://schemas.microsoft.com/office/drawing/2014/main" id="{750E90AF-9017-4A03-A82D-94234480115F}"/>
              </a:ext>
            </a:extLst>
          </p:cNvPr>
          <p:cNvSpPr txBox="1"/>
          <p:nvPr/>
        </p:nvSpPr>
        <p:spPr>
          <a:xfrm>
            <a:off x="5872163" y="1202264"/>
            <a:ext cx="5514798" cy="426215"/>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8 % meldt fra på andres vegne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Bakgrunnsvariabler</a:t>
            </a:r>
          </a:p>
        </p:txBody>
      </p:sp>
    </p:spTree>
    <p:extLst>
      <p:ext uri="{BB962C8B-B14F-4D97-AF65-F5344CB8AC3E}">
        <p14:creationId xmlns:p14="http://schemas.microsoft.com/office/powerpoint/2010/main" val="45008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Har du fast eller midlertidig stilling?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 Har du fast eller midlertidig stilling?</a:t>
            </a:r>
          </a:p>
          <a:p>
            <a:pPr marL="4763" defTabSz="914377">
              <a:defRPr/>
            </a:pPr>
            <a:r>
              <a:rPr lang="nb-NO" sz="900" b="1" kern="0" dirty="0">
                <a:solidFill>
                  <a:srgbClr val="222223"/>
                </a:solidFill>
              </a:rPr>
              <a:t>Base: 894</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9089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Hvor stor er din stilling?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a:spAutoFit/>
          </a:bodyPr>
          <a:lstStyle/>
          <a:p>
            <a:pPr marL="4763" defTabSz="914377">
              <a:defRPr/>
            </a:pPr>
            <a:r>
              <a:rPr lang="nb-NO" sz="900" b="1" kern="0" dirty="0">
                <a:solidFill>
                  <a:srgbClr val="222223"/>
                </a:solidFill>
              </a:rPr>
              <a:t>Q2: Hvor stor er din stilling?</a:t>
            </a:r>
          </a:p>
          <a:p>
            <a:pPr marL="4763" defTabSz="914377">
              <a:defRPr/>
            </a:pPr>
            <a:r>
              <a:rPr lang="nb-NO" sz="900" b="1" kern="0" dirty="0">
                <a:solidFill>
                  <a:srgbClr val="222223"/>
                </a:solidFill>
              </a:rPr>
              <a:t>Base: 894</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7878" y="1809237"/>
            <a:ext cx="4846637" cy="288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Prosjektinformasjon </a:t>
            </a:r>
          </a:p>
        </p:txBody>
      </p:sp>
    </p:spTree>
    <p:extLst>
      <p:ext uri="{BB962C8B-B14F-4D97-AF65-F5344CB8AC3E}">
        <p14:creationId xmlns:p14="http://schemas.microsoft.com/office/powerpoint/2010/main" val="191653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kern="0" dirty="0">
                <a:solidFill>
                  <a:srgbClr val="222223"/>
                </a:solidFill>
              </a:rPr>
              <a:t>Hvilken ansettelseskategori er du ansatt i?</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Q3: Hvilken ansettelseskategori er du ansatt i?</a:t>
            </a:r>
          </a:p>
          <a:p>
            <a:pPr marL="4763" defTabSz="914377">
              <a:defRPr/>
            </a:pPr>
            <a:r>
              <a:rPr lang="nb-NO" sz="900" b="1" kern="0" dirty="0">
                <a:solidFill>
                  <a:srgbClr val="222223"/>
                </a:solidFill>
              </a:rPr>
              <a:t>Base: 894</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436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8" y="657290"/>
            <a:ext cx="3952750" cy="1551194"/>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Har du lederansvar?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a:spAutoFit/>
          </a:bodyPr>
          <a:lstStyle/>
          <a:p>
            <a:pPr marL="4763" defTabSz="914377">
              <a:defRPr/>
            </a:pPr>
            <a:r>
              <a:rPr lang="nb-NO" sz="900" b="1" kern="0" dirty="0">
                <a:solidFill>
                  <a:srgbClr val="222223"/>
                </a:solidFill>
              </a:rPr>
              <a:t>Q4: Har du lederansvar?</a:t>
            </a:r>
          </a:p>
          <a:p>
            <a:pPr marL="4763" defTabSz="914377">
              <a:defRPr/>
            </a:pPr>
            <a:r>
              <a:rPr lang="nb-NO" sz="900" b="1" kern="0" dirty="0">
                <a:solidFill>
                  <a:srgbClr val="222223"/>
                </a:solidFill>
              </a:rPr>
              <a:t>Base: 894</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767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Hvilket kjønn har du?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Q5: Hvilket kjønn har du?</a:t>
            </a:r>
          </a:p>
          <a:p>
            <a:pPr marL="4763" defTabSz="914377">
              <a:defRPr/>
            </a:pPr>
            <a:r>
              <a:rPr lang="nb-NO" sz="900" b="1" kern="0" dirty="0">
                <a:solidFill>
                  <a:srgbClr val="222223"/>
                </a:solidFill>
              </a:rPr>
              <a:t>Base: 894</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Hva er din alder?																																													</a:t>
            </a:r>
            <a:endParaRPr lang="nb-NO" sz="16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a:spAutoFit/>
          </a:bodyPr>
          <a:lstStyle/>
          <a:p>
            <a:pPr marL="4763" defTabSz="914377">
              <a:defRPr/>
            </a:pPr>
            <a:r>
              <a:rPr lang="nb-NO" sz="900" b="1" kern="0" dirty="0">
                <a:solidFill>
                  <a:srgbClr val="222223"/>
                </a:solidFill>
              </a:rPr>
              <a:t>Q6: Hvor gammel er du?</a:t>
            </a:r>
          </a:p>
          <a:p>
            <a:pPr marL="4763" defTabSz="914377">
              <a:defRPr/>
            </a:pPr>
            <a:r>
              <a:rPr lang="nb-NO" sz="900" b="1" kern="0" dirty="0">
                <a:solidFill>
                  <a:srgbClr val="222223"/>
                </a:solidFill>
              </a:rPr>
              <a:t>Base: 894</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3541"/>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a:normAutofit/>
          </a:bodyPr>
          <a:lstStyle/>
          <a:p>
            <a:r>
              <a:rPr lang="en-GB" dirty="0"/>
              <a:t>Kontakt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a:r>
              <a:rPr lang="en-GB" sz="1867" b="1" dirty="0">
                <a:solidFill>
                  <a:schemeClr val="bg1"/>
                </a:solidFill>
              </a:rPr>
              <a:t>Arild Sæle</a:t>
            </a:r>
          </a:p>
          <a:p>
            <a:pPr marL="6351"/>
            <a:r>
              <a:rPr lang="en-GB" sz="1467" dirty="0">
                <a:solidFill>
                  <a:schemeClr val="bg1"/>
                </a:solidFill>
              </a:rPr>
              <a:t>Prosjektleder</a:t>
            </a:r>
          </a:p>
          <a:p>
            <a:pPr marL="6351"/>
            <a:endParaRPr lang="en-GB" sz="1467" dirty="0">
              <a:solidFill>
                <a:schemeClr val="bg1"/>
              </a:solidFill>
            </a:endParaRPr>
          </a:p>
          <a:p>
            <a:pPr marL="6351"/>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a:r>
                <a:rPr lang="en-GB" sz="1467" dirty="0">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a:r>
                <a:rPr lang="en-GB" sz="1467" dirty="0">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a:r>
              <a:rPr lang="en-GB" sz="1867" b="1" dirty="0">
                <a:solidFill>
                  <a:schemeClr val="bg1"/>
                </a:solidFill>
              </a:rPr>
              <a:t>Mads Motrøen</a:t>
            </a:r>
          </a:p>
          <a:p>
            <a:pPr marL="6351"/>
            <a:r>
              <a:rPr lang="en-GB" sz="1467" dirty="0">
                <a:solidFill>
                  <a:schemeClr val="bg1"/>
                </a:solidFill>
              </a:rPr>
              <a:t>Ansvarlig for analyse og rapportering</a:t>
            </a:r>
          </a:p>
          <a:p>
            <a:pPr marL="6351"/>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a:r>
                <a:rPr lang="en-GB" sz="1467" dirty="0">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a:r>
                <a:rPr lang="en-GB" sz="1467" dirty="0">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a:r>
              <a:rPr lang="en-GB" sz="1867" b="1" dirty="0">
                <a:solidFill>
                  <a:schemeClr val="bg1"/>
                </a:solidFill>
              </a:rPr>
              <a:t>Linn Sørensen Holst</a:t>
            </a:r>
          </a:p>
          <a:p>
            <a:pPr marL="6351"/>
            <a:r>
              <a:rPr lang="en-GB" sz="1467" dirty="0">
                <a:solidFill>
                  <a:schemeClr val="bg1"/>
                </a:solidFill>
              </a:rPr>
              <a:t>Fagansvarlig</a:t>
            </a:r>
          </a:p>
          <a:p>
            <a:pPr marL="6351"/>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a:r>
                <a:rPr lang="en-GB" sz="1467" dirty="0">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a:r>
                <a:rPr lang="en-GB" sz="1467" dirty="0">
                  <a:solidFill>
                    <a:schemeClr val="bg1"/>
                  </a:solidFill>
                </a:rPr>
                <a:t>+47 975 94 285</a:t>
              </a:r>
            </a:p>
          </p:txBody>
        </p:sp>
      </p:grpSp>
    </p:spTree>
    <p:extLst>
      <p:ext uri="{BB962C8B-B14F-4D97-AF65-F5344CB8AC3E}">
        <p14:creationId xmlns:p14="http://schemas.microsoft.com/office/powerpoint/2010/main" val="1700933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a:spAutoFit/>
          </a:bodyPr>
          <a:lstStyle/>
          <a:p>
            <a:pPr algn="just" hangingPunct="0">
              <a:lnSpc>
                <a:spcPts val="2133"/>
              </a:lnSpc>
            </a:pPr>
            <a:r>
              <a:rPr lang="en-GB" sz="1867" b="1" dirty="0">
                <a:solidFill>
                  <a:schemeClr val="bg1"/>
                </a:solidFill>
              </a:rPr>
              <a:t>ABOUT IPSOS</a:t>
            </a:r>
          </a:p>
          <a:p>
            <a:pPr algn="just" hangingPunct="0">
              <a:lnSpc>
                <a:spcPts val="2133"/>
              </a:lnSpc>
            </a:pPr>
            <a:endParaRPr lang="en-US" sz="1867" dirty="0">
              <a:solidFill>
                <a:schemeClr val="bg1"/>
              </a:solidFill>
            </a:endParaRPr>
          </a:p>
          <a:p>
            <a:pPr>
              <a:lnSpc>
                <a:spcPts val="2133"/>
              </a:lnSpc>
            </a:pPr>
            <a:r>
              <a:rPr lang="en-US" sz="1600" dirty="0">
                <a:solidFill>
                  <a:schemeClr val="bg1"/>
                </a:solidFill>
              </a:rPr>
              <a:t>Ipsos ranks third in the global research industry. With a strong presence </a:t>
            </a:r>
            <a:r>
              <a:rPr lang="en-US" sz="1600">
                <a:solidFill>
                  <a:schemeClr val="bg1"/>
                </a:solidFill>
              </a:rPr>
              <a:t>in 88 </a:t>
            </a:r>
            <a:r>
              <a:rPr lang="en-US" sz="1600" dirty="0">
                <a:solidFill>
                  <a:schemeClr val="bg1"/>
                </a:solidFill>
              </a:rPr>
              <a:t>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a:lnSpc>
                <a:spcPts val="2133"/>
              </a:lnSpc>
            </a:pPr>
            <a:endParaRPr lang="en-US" sz="1600" dirty="0">
              <a:solidFill>
                <a:schemeClr val="bg1"/>
              </a:solidFill>
            </a:endParaRPr>
          </a:p>
          <a:p>
            <a:pPr>
              <a:lnSpc>
                <a:spcPts val="2133"/>
              </a:lnSpc>
            </a:pPr>
            <a:r>
              <a:rPr lang="en-US" sz="1600" dirty="0">
                <a:solidFill>
                  <a:schemeClr val="bg1"/>
                </a:solidFill>
              </a:rPr>
              <a:t>Ipsos is listed on Eurolist - NYSE-Euronext.  The company is part of the SBF 120 and the Mid-60 index and is eligible for the Deferred Settlement Service (SRD).</a:t>
            </a:r>
          </a:p>
          <a:p>
            <a:pPr>
              <a:lnSpc>
                <a:spcPts val="2133"/>
              </a:lnSpc>
            </a:pPr>
            <a:r>
              <a:rPr lang="en-US" sz="1600" dirty="0">
                <a:solidFill>
                  <a:schemeClr val="bg1"/>
                </a:solidFill>
              </a:rPr>
              <a:t> </a:t>
            </a:r>
          </a:p>
          <a:p>
            <a:pPr>
              <a:lnSpc>
                <a:spcPts val="2133"/>
              </a:lnSpc>
            </a:pPr>
            <a:r>
              <a:rPr lang="en-US" sz="1600" dirty="0">
                <a:solidFill>
                  <a:schemeClr val="bg1"/>
                </a:solidFill>
              </a:rPr>
              <a:t>ISIN code FR0000073298, Reuters ISOS.PA, Bloomberg IPS:FP</a:t>
            </a:r>
          </a:p>
          <a:p>
            <a:pPr>
              <a:lnSpc>
                <a:spcPts val="2133"/>
              </a:lnSpc>
            </a:pPr>
            <a:r>
              <a:rPr lang="en-US" sz="1600" dirty="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a:spAutoFit/>
          </a:bodyPr>
          <a:lstStyle/>
          <a:p>
            <a:pPr algn="just" hangingPunct="0">
              <a:lnSpc>
                <a:spcPts val="2133"/>
              </a:lnSpc>
            </a:pPr>
            <a:r>
              <a:rPr lang="en-US" sz="1867" b="1" dirty="0"/>
              <a:t>GAME CHANGERS</a:t>
            </a:r>
          </a:p>
          <a:p>
            <a:br>
              <a:rPr lang="en-US" sz="1600" b="1" dirty="0"/>
            </a:br>
            <a:r>
              <a:rPr lang="en-US" sz="1600" dirty="0"/>
              <a:t>At Ipsos we are passionately curious about people, markets, brands and society. We deliver information and analysis that makes our complex world easier and faster to navigate and inspires our clients to make smarter decisions. </a:t>
            </a:r>
          </a:p>
          <a:p>
            <a:endParaRPr lang="en-US" sz="1600" dirty="0"/>
          </a:p>
          <a:p>
            <a:r>
              <a:rPr lang="en-US" sz="1600" dirty="0"/>
              <a:t>We believe that our work is important. Security, simplicity, speed and substance applies to everything we do. </a:t>
            </a:r>
          </a:p>
          <a:p>
            <a:endParaRPr lang="en-US" sz="1600" dirty="0"/>
          </a:p>
          <a:p>
            <a:r>
              <a:rPr lang="en-US" sz="1600" dirty="0"/>
              <a:t>Through specialisation, we offer our clients a unique depth of knowledge and expertise. Learning from different experiences gives us perspective and inspires us to boldly call things into question, to be creative.</a:t>
            </a:r>
          </a:p>
          <a:p>
            <a:endParaRPr lang="en-US" sz="1600" dirty="0"/>
          </a:p>
          <a:p>
            <a:r>
              <a:rPr lang="en-US" sz="1600" dirty="0"/>
              <a:t>By nurturing a culture of collaboration and curiosity, we attract the highest calibre of people who have the ability and desire to influence and shape the future.</a:t>
            </a:r>
          </a:p>
          <a:p>
            <a:endParaRPr lang="en-US" sz="1600" dirty="0"/>
          </a:p>
          <a:p>
            <a:r>
              <a:rPr lang="en-US" sz="1600" dirty="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sp>
        <p:nvSpPr>
          <p:cNvPr id="7" name="Text Placeholder 6"/>
          <p:cNvSpPr>
            <a:spLocks noGrp="1"/>
          </p:cNvSpPr>
          <p:nvPr>
            <p:ph type="body" sz="quarter" idx="13"/>
          </p:nvPr>
        </p:nvSpPr>
        <p:spPr/>
        <p:txBody>
          <a:bodyPr>
            <a:normAutofit/>
          </a:bodyPr>
          <a:lstStyle/>
          <a:p>
            <a:r>
              <a:rPr lang="nb-NO" sz="1600" b="1" dirty="0"/>
              <a:t>Deltagende Institusjoner </a:t>
            </a:r>
          </a:p>
          <a:p>
            <a:endParaRPr lang="nb-NO" sz="1600" b="1" dirty="0"/>
          </a:p>
        </p:txBody>
      </p:sp>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a:r>
              <a:rPr lang="nb-NO" sz="1200" b="1" dirty="0" err="1">
                <a:latin typeface="BrowalliaUPC" panose="020B0604020202020204" pitchFamily="34" charset="-34"/>
                <a:cs typeface="BrowalliaUPC" panose="020B0604020202020204" pitchFamily="34" charset="-34"/>
              </a:rPr>
              <a:t>Sámi</a:t>
            </a:r>
            <a:r>
              <a:rPr lang="nb-NO" sz="1200" b="1" dirty="0">
                <a:latin typeface="BrowalliaUPC" panose="020B0604020202020204" pitchFamily="34" charset="-34"/>
                <a:cs typeface="BrowalliaUPC" panose="020B0604020202020204" pitchFamily="34" charset="-34"/>
              </a:rPr>
              <a:t> </a:t>
            </a:r>
            <a:r>
              <a:rPr lang="nb-NO" sz="1200" b="1" dirty="0" err="1">
                <a:latin typeface="BrowalliaUPC" panose="020B0604020202020204" pitchFamily="34" charset="-34"/>
                <a:cs typeface="BrowalliaUPC" panose="020B0604020202020204" pitchFamily="34" charset="-34"/>
              </a:rPr>
              <a:t>allaskuvla</a:t>
            </a:r>
            <a:endParaRPr lang="nb-NO" sz="1200" b="1" dirty="0">
              <a:latin typeface="BrowalliaUPC" panose="020B0604020202020204" pitchFamily="34" charset="-34"/>
              <a:cs typeface="BrowalliaUPC" panose="020B0604020202020204" pitchFamily="34" charset="-34"/>
            </a:endParaRP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Tromsø</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Nord universitet</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Molde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i Volda</a:t>
            </a:r>
          </a:p>
        </p:txBody>
      </p:sp>
      <p:sp>
        <p:nvSpPr>
          <p:cNvPr id="39" name="TextBox 38">
            <a:extLst>
              <a:ext uri="{FF2B5EF4-FFF2-40B4-BE49-F238E27FC236}">
                <a16:creationId xmlns:a16="http://schemas.microsoft.com/office/drawing/2014/main" id="{CF8401C2-881D-4E20-80F6-84B7B32908E0}"/>
              </a:ext>
            </a:extLst>
          </p:cNvPr>
          <p:cNvSpPr txBox="1"/>
          <p:nvPr/>
        </p:nvSpPr>
        <p:spPr>
          <a:xfrm>
            <a:off x="4868070" y="512315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Innlandet</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037138" y="554234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OSLO</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343856" y="655701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Agder</a:t>
            </a: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Sørøst-Norge</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830676" y="542679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BERGEN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994012" y="3939043"/>
            <a:ext cx="1606777"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Dronning Mauds Minne høgskole</a:t>
            </a:r>
          </a:p>
        </p:txBody>
      </p:sp>
      <p:sp>
        <p:nvSpPr>
          <p:cNvPr id="28" name="TextBox 27">
            <a:extLst>
              <a:ext uri="{FF2B5EF4-FFF2-40B4-BE49-F238E27FC236}">
                <a16:creationId xmlns:a16="http://schemas.microsoft.com/office/drawing/2014/main" id="{8D8E78D3-7A80-46BA-8FFD-EF2A6DBE4060}"/>
              </a:ext>
            </a:extLst>
          </p:cNvPr>
          <p:cNvSpPr txBox="1"/>
          <p:nvPr/>
        </p:nvSpPr>
        <p:spPr>
          <a:xfrm>
            <a:off x="4998806" y="412408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NTNU</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miljø- og biovitenskapelige universitet</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02247" y="5993035"/>
            <a:ext cx="2247211"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Østfold</a:t>
            </a:r>
          </a:p>
        </p:txBody>
      </p:sp>
      <p:sp>
        <p:nvSpPr>
          <p:cNvPr id="37" name="TextBox 36">
            <a:extLst>
              <a:ext uri="{FF2B5EF4-FFF2-40B4-BE49-F238E27FC236}">
                <a16:creationId xmlns:a16="http://schemas.microsoft.com/office/drawing/2014/main" id="{F4449D80-8234-47E7-A260-405BDE55BD94}"/>
              </a:ext>
            </a:extLst>
          </p:cNvPr>
          <p:cNvSpPr txBox="1"/>
          <p:nvPr/>
        </p:nvSpPr>
        <p:spPr>
          <a:xfrm>
            <a:off x="4355144" y="638237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Ansgar teologiske høgskole</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785558"/>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Handelshøyskole</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896166" y="3637383"/>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på Vestlandet</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7"/>
            <a:ext cx="846049"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NLA Høgskolen</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Idrettshøgskole</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musikkhøgskole</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Handelshøyskolen BI</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330374"/>
            <a:ext cx="1628930"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Fjellhaug Internasjonale Høgskole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657482" y="482230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Kunsthøgskolen i Oslo</a:t>
            </a:r>
          </a:p>
        </p:txBody>
      </p:sp>
      <p:sp>
        <p:nvSpPr>
          <p:cNvPr id="52" name="TextBox 51">
            <a:extLst>
              <a:ext uri="{FF2B5EF4-FFF2-40B4-BE49-F238E27FC236}">
                <a16:creationId xmlns:a16="http://schemas.microsoft.com/office/drawing/2014/main" id="{260CB96D-B15D-4F1D-BE30-741B14CF4DF0}"/>
              </a:ext>
            </a:extLst>
          </p:cNvPr>
          <p:cNvSpPr txBox="1"/>
          <p:nvPr/>
        </p:nvSpPr>
        <p:spPr>
          <a:xfrm>
            <a:off x="7844561" y="4811650"/>
            <a:ext cx="1621486"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Arkitektur- og designhøgskolen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23860" y="438678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Politihøgskolen</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92537" y="505999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OsloMet – Storbyuniversitetet</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3" name="Oval 2">
            <a:extLst>
              <a:ext uri="{FF2B5EF4-FFF2-40B4-BE49-F238E27FC236}">
                <a16:creationId xmlns:a16="http://schemas.microsoft.com/office/drawing/2014/main" id="{0FB0843A-BBC4-4D44-B4BD-76A8D0A00A4C}"/>
              </a:ext>
            </a:extLst>
          </p:cNvPr>
          <p:cNvSpPr/>
          <p:nvPr/>
        </p:nvSpPr>
        <p:spPr>
          <a:xfrm>
            <a:off x="2603143" y="3631213"/>
            <a:ext cx="1149192" cy="345476"/>
          </a:xfrm>
          <a:prstGeom prst="ellipse">
            <a:avLst/>
          </a:prstGeom>
          <a:solidFill>
            <a:schemeClr val="accent2">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826351" y="1839373"/>
            <a:ext cx="3090556" cy="2706348"/>
          </a:xfrm>
        </p:spPr>
        <p:txBody>
          <a:bodyPr>
            <a:noAutofit/>
          </a:bodyPr>
          <a:lstStyle/>
          <a:p>
            <a:pPr marL="0" indent="0">
              <a:buNone/>
            </a:pPr>
            <a:r>
              <a:rPr lang="nb-NO" sz="1100" cap="none" dirty="0"/>
              <a:t>Ipsos har på vegne av Universitetet i Agder gjennomført en spørreundersøkelse som kartlegger mobbing og trakassering i universitets- og høyskolesektoren. </a:t>
            </a:r>
          </a:p>
          <a:p>
            <a:pPr marL="0" indent="0">
              <a:buNone/>
            </a:pPr>
            <a:r>
              <a:rPr lang="nb-NO" sz="1100" cap="none" dirty="0"/>
              <a:t>Formålet med undersøkelsen er å kartlegge omfang og frekvens av mobbing og trakassering på arbeidsplassen, samt tilfeller av seksuell trakassering og seksuelle overgrep. </a:t>
            </a:r>
          </a:p>
          <a:p>
            <a:pPr marL="0" indent="0">
              <a:buNone/>
            </a:pPr>
            <a:r>
              <a:rPr lang="nb-NO" sz="1100" cap="none" dirty="0"/>
              <a:t>Undersøkelsen ble sendt ut til 42778 ansatte ved 26 deltagende UH-institusjoner. Totalt ble undersøkelsen besvart av 17984 respondenter, noe som gir en responsrate på 42 %. undersøkelsen ble gjennomført mellom 20. mai og 11. juni 2019. </a:t>
            </a:r>
          </a:p>
          <a:p>
            <a:pPr marL="0" indent="0">
              <a:buNone/>
            </a:pPr>
            <a:r>
              <a:rPr lang="nb-NO" sz="1100" cap="none" dirty="0"/>
              <a:t>Undersøkelsen er en populasjonsundersøkelse hvor alle ansatte er invitert til å delta. Det er derfor ikke trukket et utvalg på forhånd, og vi har ikke spesifiserte kvoter på bakgrunnsvariabler hos de ansatte. </a:t>
            </a:r>
          </a:p>
          <a:p>
            <a:pPr marL="0" indent="0">
              <a:buNone/>
            </a:pPr>
            <a:r>
              <a:rPr lang="nb-NO" sz="1100" cap="none" dirty="0"/>
              <a:t>Av denne grunn så gjøres det ingen generaliseringer til den øvrige populasjonen som ikke har svart.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614638"/>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979026" y="1315200"/>
            <a:ext cx="284833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Bakgrunn, formål og metode</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Spørreskjemaet er utarbeidet av Ipsos i samarbeid med oppdragsgiver, og finnes som vedlegg til denne rapporten. </a:t>
            </a:r>
          </a:p>
          <a:p>
            <a:pPr marL="0" indent="0">
              <a:buNone/>
            </a:pPr>
            <a:r>
              <a:rPr lang="nb-NO" sz="1100" dirty="0"/>
              <a:t>Undersøkelsen stiller spørsmål om fire tema: </a:t>
            </a:r>
          </a:p>
          <a:p>
            <a:pPr>
              <a:buAutoNum type="arabicPeriod"/>
            </a:pPr>
            <a:r>
              <a:rPr lang="en-GB" sz="1100" dirty="0"/>
              <a:t>Mobbing og trakassering</a:t>
            </a:r>
            <a:endParaRPr lang="nb-NO" sz="1100" dirty="0"/>
          </a:p>
          <a:p>
            <a:pPr>
              <a:buAutoNum type="arabicPeriod"/>
            </a:pPr>
            <a:r>
              <a:rPr lang="en-GB" sz="1100" dirty="0"/>
              <a:t>Seksuell trakassering</a:t>
            </a:r>
          </a:p>
          <a:p>
            <a:pPr>
              <a:buAutoNum type="arabicPeriod"/>
            </a:pPr>
            <a:r>
              <a:rPr lang="en-GB" sz="1100" dirty="0"/>
              <a:t>Seksuelle overgrep</a:t>
            </a:r>
            <a:endParaRPr lang="nb-NO" sz="1100" dirty="0"/>
          </a:p>
          <a:p>
            <a:pPr>
              <a:buAutoNum type="arabicPeriod"/>
            </a:pPr>
            <a:r>
              <a:rPr lang="en-GB" sz="1100" dirty="0"/>
              <a:t>Kjennskap til og erfaring med varslingssystem</a:t>
            </a:r>
          </a:p>
          <a:p>
            <a:pPr marL="0" indent="0">
              <a:buNone/>
            </a:pPr>
            <a:r>
              <a:rPr lang="nb-NO" sz="1100" dirty="0"/>
              <a:t>Spørreskjemaet inneholder en rekke utdypende spørsmål om form, frekvens og avsender av de forskjellige formene for negativ oppmerksomhet, i tillegg til spørsmål om bakgrunnsvariabler som kjønn, alder og  stillingsbeskrivelse.</a:t>
            </a:r>
          </a:p>
          <a:p>
            <a:pPr marL="0" indent="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280731"/>
            <a:ext cx="192465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Om spørreskjema</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874089"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100" dirty="0"/>
              <a:t>Denne rapporten fremstiller svarene fra respondenter ved Høgskulen på Vestlandet (HVL). </a:t>
            </a:r>
          </a:p>
          <a:p>
            <a:pPr marL="0" indent="0">
              <a:buNone/>
            </a:pPr>
            <a:r>
              <a:rPr lang="nb-NO" sz="1100" dirty="0"/>
              <a:t>Det ble utsendt 1921 intervjuforespørsler til HVL, med 894 registrerte svar. Dette tilsvarer en svarprosent på 47 % og er 4 % over gjennomsnittet.</a:t>
            </a:r>
          </a:p>
          <a:p>
            <a:pPr marL="0" indent="0">
              <a:buFont typeface="Arial" panose="020B0604020202020204" pitchFamily="34" charset="0"/>
              <a:buNone/>
            </a:pPr>
            <a:r>
              <a:rPr lang="nb-NO" sz="1100" dirty="0"/>
              <a:t>Kommentarene som gis til de grafiske fremstillingene av tallene bemerker hvilke bakgrunnsvariabler som utmerker seg som viktige forskjeller i de avgitte svarene. </a:t>
            </a:r>
          </a:p>
          <a:p>
            <a:pPr marL="0" indent="0">
              <a:buFont typeface="Arial" panose="020B0604020202020204" pitchFamily="34" charset="0"/>
              <a:buNone/>
            </a:pPr>
            <a:r>
              <a:rPr lang="nb-NO" sz="1100" dirty="0"/>
              <a:t>Hvis det er signifikant flere kvinner enn menn som avgir et svar, så bemerkes dette i teksten. Det samme gjelder for alder, stillingskategori og lederansvar. </a:t>
            </a:r>
          </a:p>
          <a:p>
            <a:pPr marL="0" indent="0">
              <a:buFont typeface="Arial" panose="020B0604020202020204" pitchFamily="34" charset="0"/>
              <a:buNone/>
            </a:pPr>
            <a:r>
              <a:rPr lang="nb-NO" sz="1100" dirty="0"/>
              <a:t>Rapporten består av fire deler pluss en del med bakgrunnsvariabler. Rapporten leveres også spørreskjema som vedlegg. </a:t>
            </a:r>
          </a:p>
          <a:p>
            <a:pPr marL="0" indent="0">
              <a:buFont typeface="Arial" panose="020B0604020202020204" pitchFamily="34" charset="0"/>
              <a:buNone/>
            </a:pPr>
            <a:r>
              <a:rPr lang="nb-NO" sz="1100" dirty="0"/>
              <a:t>Der hvor det ikke er kommentarer om signifikante variasjoner mellom kategorier på bakgrunnsvariabler, så er det enten ingen betydelige forskjeller mellom kategoriene i en variabel eller så er bakgrunnsvariablene utelatt av anonymitetshensyn. </a:t>
            </a:r>
          </a:p>
          <a:p>
            <a:pPr marL="0" indent="0">
              <a:buFont typeface="Arial" panose="020B0604020202020204" pitchFamily="34" charset="0"/>
              <a:buNone/>
            </a:pPr>
            <a:r>
              <a:rPr lang="nb-NO" sz="1100" dirty="0"/>
              <a:t> </a:t>
            </a:r>
          </a:p>
          <a:p>
            <a:pPr marL="457200" lvl="1" indent="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874089" y="1304711"/>
            <a:ext cx="240827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Om institusjonsrapporten</a:t>
            </a:r>
          </a:p>
        </p:txBody>
      </p:sp>
    </p:spTree>
    <p:extLst>
      <p:ext uri="{BB962C8B-B14F-4D97-AF65-F5344CB8AC3E}">
        <p14:creationId xmlns:p14="http://schemas.microsoft.com/office/powerpoint/2010/main" val="172113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Gitt undersøkelsens sensitive temaer så er det flere spørsmål hvor det kun oppgis total andel per svaralternativ, uten respondentenes bakgrunnsvariabler. </a:t>
            </a:r>
          </a:p>
          <a:p>
            <a:pPr marL="0" indent="0">
              <a:buNone/>
            </a:pPr>
            <a:r>
              <a:rPr lang="nb-NO" sz="1400" dirty="0"/>
              <a:t>Vi oppgir ikke bakgrunnsvariabler som kjønn, alder og stilling der hvor det er under 10 respondenter som har avgitt et svaralternativ i den hensikt å utelukke enhver mulighet til å utgi personidentifiserende data. Et unntak fra dette er i den nasjonale rapporten, hvor det ikke finnes noen referanser til hvilken institusjon respondenten tilhører. </a:t>
            </a:r>
          </a:p>
          <a:p>
            <a:pPr marL="0" indent="0">
              <a:buNone/>
            </a:pPr>
            <a:r>
              <a:rPr lang="nb-NO" sz="1400" dirty="0"/>
              <a:t>Vi oppgir heller ikke svar på oppfølgingsspørsmål dersom basen består av færre enn 10 respondenter. Dette gjøres fordi Ipsos ikke kan kjenne til interne forhold som gjør at respondentenes svar kan være personidentifiserende. </a:t>
            </a:r>
          </a:p>
          <a:p>
            <a:pPr marL="0" indent="0">
              <a:buNone/>
            </a:pPr>
            <a:r>
              <a:rPr lang="nb-NO" sz="1400" dirty="0"/>
              <a:t>Bakgrunnsvariabler er også tilbakeholdt der hvor det på tross av antallet respondenter kan være personidentifiserende informasjon. </a:t>
            </a:r>
          </a:p>
          <a:p>
            <a:pPr marL="0" indent="0">
              <a:buNone/>
            </a:pPr>
            <a:r>
              <a:rPr lang="nb-NO" sz="1400" dirty="0"/>
              <a:t>Dette er et valg som er truffet uavhengig av oppdragsgiver, og eventuelle spørsmål om disse vurderingene skal rettes til Ipsos. </a:t>
            </a:r>
          </a:p>
          <a:p>
            <a:pPr marL="0" indent="0">
              <a:buNone/>
            </a:pPr>
            <a:r>
              <a:rPr lang="nb-NO" sz="1400" dirty="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Anonymitetshensyn</a:t>
            </a:r>
          </a:p>
        </p:txBody>
      </p:sp>
    </p:spTree>
    <p:extLst>
      <p:ext uri="{BB962C8B-B14F-4D97-AF65-F5344CB8AC3E}">
        <p14:creationId xmlns:p14="http://schemas.microsoft.com/office/powerpoint/2010/main" val="100898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1428750" y="1344607"/>
            <a:ext cx="2857926" cy="2706348"/>
          </a:xfrm>
        </p:spPr>
        <p:txBody>
          <a:bodyPr>
            <a:noAutofit/>
          </a:bodyPr>
          <a:lstStyle/>
          <a:p>
            <a:pPr marL="0" indent="0">
              <a:buNone/>
            </a:pPr>
            <a:r>
              <a:rPr lang="nb-NO" sz="1100" cap="none" dirty="0"/>
              <a:t>Det forekommer utfordringer ved alle spørreundersøkelser som kan påvirke resultatene. I denne undersøkelsen, som er en populasjonsundersøkelse, så er den viktigste utfordringen er at vi ikke kjenner karakteristika blant de som avstår fra å svare. Medlemmene av en populasjon som ikke svarer bør ideelt sett være normalfordelt og kun bestå av tilfeldige forskjeller på bakgrunnsvariabler. </a:t>
            </a:r>
          </a:p>
          <a:p>
            <a:pPr marL="0" indent="0">
              <a:buNone/>
            </a:pPr>
            <a:r>
              <a:rPr lang="nb-NO" sz="1100" cap="none" dirty="0"/>
              <a:t>Vi at det er flere menn enn kvinner som har latt være å svare på undersøkelsen, med det resultat at andelen kvinner som har svart på undersøkelsen er høyere enn andelen kvinner som jobber i UH-sektoren. Dette utgjør en skjevhet i utvalget, siden kvinnenes svar utgjør en større andel av totalen. </a:t>
            </a:r>
          </a:p>
          <a:p>
            <a:pPr marL="0" indent="0">
              <a:buNone/>
            </a:pPr>
            <a:r>
              <a:rPr lang="nb-NO" sz="1100" cap="none" dirty="0"/>
              <a:t>Det kan være flere grunner til denne skjevheten. For det første vet vi at kvinner – i gjennomsnitt – har en høyere responsrate på spørreundersøkelser. For det andre så kan tematikken være avgjørende. Hvis det er slik at en gruppe oftere blir utsatt for mobbing og trakassering, eller seksuell trakassering eller overgrep, så kan denne gruppen være mer tilbøyelig til å ville svare på undersøkelsen. </a:t>
            </a:r>
          </a:p>
        </p:txBody>
      </p:sp>
      <p:sp>
        <p:nvSpPr>
          <p:cNvPr id="18" name="TextBox 17">
            <a:extLst>
              <a:ext uri="{FF2B5EF4-FFF2-40B4-BE49-F238E27FC236}">
                <a16:creationId xmlns:a16="http://schemas.microsoft.com/office/drawing/2014/main" id="{A36A933E-41DB-4720-BFC2-ECF2D7AB0567}"/>
              </a:ext>
            </a:extLst>
          </p:cNvPr>
          <p:cNvSpPr txBox="1"/>
          <p:nvPr/>
        </p:nvSpPr>
        <p:spPr>
          <a:xfrm>
            <a:off x="4261792" y="881889"/>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Metodiske utfordringer</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ville også vært uheldig å vekte svarene til de som har rapportert om for eksempel seksuelle overgrep på bakgrunn av kjønnsbalansen i utvalget. </a:t>
            </a:r>
          </a:p>
          <a:p>
            <a:pPr marL="0" indent="0">
              <a:buNone/>
            </a:pPr>
            <a:r>
              <a:rPr lang="nb-NO" sz="1100" dirty="0"/>
              <a:t>Konsekvensen av dette er at vi benytter formuleringen «X % av respondentene har opplevd…» kontra «X % av ansatte i UH-sektoren har opplevd». Det er viktig å være klar over forskjellen mellom disse to, men med en responsrate på 42 % av hele populasjonen så er vi også sikre på at vi har avdekket generelle tendenser uten at hele populasjonen har avgitt svar.</a:t>
            </a:r>
          </a:p>
          <a:p>
            <a:pPr marL="0" indent="0">
              <a:buNone/>
            </a:pPr>
            <a:r>
              <a:rPr lang="nb-NO" sz="1100" dirty="0"/>
              <a:t>Vi mener derfor at undersøkelsen gir oss viktig innsikt i UH-sektoren uten at vi behøver å vekte resultatene.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kan også forholde seg motsatt, at grupper som sjeldnere blir utsatt for dette ikke føler det nødvendig å la sin stemme bli hørt. </a:t>
            </a:r>
          </a:p>
          <a:p>
            <a:pPr marL="0" indent="0">
              <a:buNone/>
            </a:pPr>
            <a:r>
              <a:rPr lang="nb-NO" sz="1100" dirty="0"/>
              <a:t>Disse vurderingene er avgjørende når man skal bedømme svarenes representativitet. Hvis det ikke er noen systematiske forskjeller mellom gruppen som har svart og gruppen som ikke har svart, så kan vi generalisere svarene til å gjelde hele populasjonen. Hvis dette ikke er tilfelle, så kan vi ikke si noe mer om populasjonen enn det som begrenser seg til utvalgets svar.</a:t>
            </a:r>
          </a:p>
          <a:p>
            <a:pPr marL="0" indent="0">
              <a:buNone/>
            </a:pPr>
            <a:r>
              <a:rPr lang="nb-NO" sz="1100" dirty="0"/>
              <a:t>I utvalgsundersøkelser, der hvor man trekker et randomisert utvalg av populasjonen på forhånd, så vekter vi svarene i etterkant etter kjente karakteristika i populasjonen som helhet. Dette gjøres ikke i denne undersøkelsen av flere grunner: </a:t>
            </a:r>
          </a:p>
          <a:p>
            <a:pPr marL="0" indent="0">
              <a:buNone/>
            </a:pPr>
            <a:r>
              <a:rPr lang="nb-NO" sz="1100" dirty="0"/>
              <a:t>Dette er en populasjonsundersøkelse, og ikke en utvalgsundersøkelse som trekker et utvalg fra en liten del av populasjonen med den hensikt å generalisere svarene til den øvrige populasjonen. Denne undersøkelsen skal derimot kartlegge forekomst av mobbing/trakassering, seksuell trakassering og seksuelle overgrep. Formålet er derfor ikke å generalisere funnene til hele populasjonen, men å kartlegge hvor mange som har opplevd det undersøkelsen spør om. </a:t>
            </a:r>
          </a:p>
        </p:txBody>
      </p:sp>
      <p:cxnSp>
        <p:nvCxnSpPr>
          <p:cNvPr id="11" name="Straight Connector 10">
            <a:extLst>
              <a:ext uri="{FF2B5EF4-FFF2-40B4-BE49-F238E27FC236}">
                <a16:creationId xmlns:a16="http://schemas.microsoft.com/office/drawing/2014/main" id="{97E793B7-053C-4A6B-8A6D-5AEB27134D8E}"/>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30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Oppsummering </a:t>
            </a:r>
          </a:p>
        </p:txBody>
      </p:sp>
    </p:spTree>
    <p:extLst>
      <p:ext uri="{BB962C8B-B14F-4D97-AF65-F5344CB8AC3E}">
        <p14:creationId xmlns:p14="http://schemas.microsoft.com/office/powerpoint/2010/main" val="389757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56557" y="2150709"/>
            <a:ext cx="2324984" cy="2706348"/>
          </a:xfrm>
        </p:spPr>
        <p:txBody>
          <a:bodyPr>
            <a:noAutofit/>
          </a:bodyPr>
          <a:lstStyle/>
          <a:p>
            <a:pPr lvl="1"/>
            <a:r>
              <a:rPr lang="nb-NO" sz="1100" dirty="0">
                <a:solidFill>
                  <a:srgbClr val="636363"/>
                </a:solidFill>
              </a:rPr>
              <a:t>12 % ved HVL oppgir at de har blitt mobbet eller trakassert i løpet av siste 12 måneder. </a:t>
            </a:r>
            <a:r>
              <a:rPr lang="nb-NO" sz="1100" dirty="0">
                <a:solidFill>
                  <a:schemeClr val="tx1">
                    <a:lumMod val="75000"/>
                    <a:lumOff val="25000"/>
                  </a:schemeClr>
                </a:solidFill>
              </a:rPr>
              <a:t>Det er ingen signifikant forskjell mellom menn og kvinner i relative tall, men det er et absolutt høyere antall kvinner som oppgir dette. </a:t>
            </a:r>
          </a:p>
          <a:p>
            <a:pPr lvl="1"/>
            <a:r>
              <a:rPr lang="nb-NO" sz="1100" dirty="0">
                <a:solidFill>
                  <a:schemeClr val="tx1">
                    <a:lumMod val="75000"/>
                    <a:lumOff val="25000"/>
                  </a:schemeClr>
                </a:solidFill>
              </a:rPr>
              <a:t>16 % av respondentene med lederansvar oppgir at de har blitt mobbet eller trakassert siste 12 måneder</a:t>
            </a:r>
          </a:p>
          <a:p>
            <a:pPr lvl="1"/>
            <a:r>
              <a:rPr lang="nb-NO" sz="1100" dirty="0">
                <a:solidFill>
                  <a:schemeClr val="tx1">
                    <a:lumMod val="75000"/>
                    <a:lumOff val="25000"/>
                  </a:schemeClr>
                </a:solidFill>
              </a:rPr>
              <a:t>40 % ansatte ved HVL oppgir at de har blitt mobbet eller trakassert månedlig eller oftere i løpet av siste 12 måneder.</a:t>
            </a:r>
          </a:p>
          <a:p>
            <a:pPr lvl="1"/>
            <a:r>
              <a:rPr lang="nb-NO" sz="1100" dirty="0">
                <a:solidFill>
                  <a:schemeClr val="tx1">
                    <a:lumMod val="75000"/>
                    <a:lumOff val="25000"/>
                  </a:schemeClr>
                </a:solidFill>
              </a:rPr>
              <a:t>Flest oppgir at det er andre/mer sammensatte årsaker bak mobbingen, men blant de som svarer en av kategoriene så er det flest som svarer </a:t>
            </a:r>
            <a:r>
              <a:rPr lang="nb-NO" sz="1100" i="1" dirty="0">
                <a:solidFill>
                  <a:schemeClr val="tx1">
                    <a:lumMod val="75000"/>
                    <a:lumOff val="25000"/>
                  </a:schemeClr>
                </a:solidFill>
              </a:rPr>
              <a:t>kjønn </a:t>
            </a:r>
            <a:r>
              <a:rPr lang="nb-NO" sz="1100" dirty="0">
                <a:solidFill>
                  <a:schemeClr val="tx1">
                    <a:lumMod val="75000"/>
                    <a:lumOff val="25000"/>
                  </a:schemeClr>
                </a:solidFill>
              </a:rPr>
              <a:t>og </a:t>
            </a:r>
            <a:r>
              <a:rPr lang="nb-NO" sz="1100" i="1" dirty="0">
                <a:solidFill>
                  <a:schemeClr val="tx1">
                    <a:lumMod val="75000"/>
                    <a:lumOff val="25000"/>
                  </a:schemeClr>
                </a:solidFill>
              </a:rPr>
              <a:t>alder. </a:t>
            </a:r>
            <a:endParaRPr lang="en-US" sz="1000" b="1" dirty="0">
              <a:solidFill>
                <a:srgbClr val="636363"/>
              </a:solidFill>
            </a:endParaRPr>
          </a:p>
          <a:p>
            <a:pPr lvl="1"/>
            <a:endParaRPr lang="en-US" sz="1050" b="1" dirty="0">
              <a:solidFill>
                <a:srgbClr val="636363"/>
              </a:solidFill>
            </a:endParaRPr>
          </a:p>
          <a:p>
            <a:pPr lvl="1"/>
            <a:endParaRPr lang="nb-NO" sz="1100" dirty="0">
              <a:solidFill>
                <a:schemeClr val="tx1">
                  <a:lumMod val="75000"/>
                  <a:lumOff val="25000"/>
                </a:schemeClr>
              </a:solidFill>
            </a:endParaRPr>
          </a:p>
          <a:p>
            <a:pPr lvl="1"/>
            <a:endParaRPr lang="en-US" sz="1050" b="1" dirty="0">
              <a:solidFill>
                <a:srgbClr val="636363"/>
              </a:solidFill>
            </a:endParaRPr>
          </a:p>
          <a:p>
            <a:pPr lvl="1"/>
            <a:endParaRPr lang="en-US" sz="1100" dirty="0">
              <a:solidFill>
                <a:srgbClr val="636363"/>
              </a:solidFill>
            </a:endParaRPr>
          </a:p>
          <a:p>
            <a:pPr lvl="1"/>
            <a:endParaRPr lang="nb-NO" sz="1100" dirty="0">
              <a:solidFill>
                <a:schemeClr val="tx1">
                  <a:lumMod val="75000"/>
                  <a:lumOff val="25000"/>
                </a:schemeClr>
              </a:solidFill>
            </a:endParaRPr>
          </a:p>
          <a:p>
            <a:pPr lvl="1"/>
            <a:endParaRPr lang="nb-NO" sz="1100" dirty="0">
              <a:solidFill>
                <a:srgbClr val="636363"/>
              </a:solidFill>
            </a:endParaRPr>
          </a:p>
          <a:p>
            <a:pPr lvl="1"/>
            <a:endParaRPr lang="nb-NO" sz="1100" dirty="0">
              <a:solidFill>
                <a:srgbClr val="636363"/>
              </a:solidFill>
            </a:endParaRPr>
          </a:p>
        </p:txBody>
      </p:sp>
      <p:sp>
        <p:nvSpPr>
          <p:cNvPr id="12" name="Text Placeholder 11"/>
          <p:cNvSpPr>
            <a:spLocks noGrp="1"/>
          </p:cNvSpPr>
          <p:nvPr>
            <p:ph type="body" sz="quarter" idx="21"/>
          </p:nvPr>
        </p:nvSpPr>
        <p:spPr>
          <a:xfrm>
            <a:off x="3220966" y="2149951"/>
            <a:ext cx="2306381" cy="2635508"/>
          </a:xfrm>
        </p:spPr>
        <p:txBody>
          <a:bodyPr>
            <a:noAutofit/>
          </a:bodyPr>
          <a:lstStyle/>
          <a:p>
            <a:pPr lvl="1">
              <a:defRPr/>
            </a:pPr>
            <a:r>
              <a:rPr lang="nb-NO" sz="1100" dirty="0">
                <a:solidFill>
                  <a:srgbClr val="636363"/>
                </a:solidFill>
              </a:rPr>
              <a:t>1.2 % oppgir at de har blitt utsatt for seksuell trakassering i løpet av siste 12 måneder.  </a:t>
            </a:r>
          </a:p>
          <a:p>
            <a:pPr lvl="1">
              <a:defRPr/>
            </a:pPr>
            <a:r>
              <a:rPr lang="nb-NO" sz="1100" dirty="0">
                <a:solidFill>
                  <a:schemeClr val="tx1">
                    <a:lumMod val="75000"/>
                    <a:lumOff val="25000"/>
                  </a:schemeClr>
                </a:solidFill>
              </a:rPr>
              <a:t>18 % av de som har blitt utsatt for seksuell trakassering har opplevd det månedlig gjennom det siste året. </a:t>
            </a:r>
          </a:p>
          <a:p>
            <a:pPr lvl="1">
              <a:defRPr/>
            </a:pPr>
            <a:r>
              <a:rPr lang="nb-NO" sz="1100" dirty="0">
                <a:solidFill>
                  <a:schemeClr val="tx1">
                    <a:lumMod val="75000"/>
                    <a:lumOff val="25000"/>
                  </a:schemeClr>
                </a:solidFill>
              </a:rPr>
              <a:t>Verbal trakassering er vanligste form for seksuell trakassering. </a:t>
            </a:r>
          </a:p>
          <a:p>
            <a:pPr lvl="1">
              <a:defRPr/>
            </a:pPr>
            <a:r>
              <a:rPr lang="nb-NO" sz="1100" dirty="0">
                <a:solidFill>
                  <a:schemeClr val="tx1">
                    <a:lumMod val="75000"/>
                    <a:lumOff val="25000"/>
                  </a:schemeClr>
                </a:solidFill>
              </a:rPr>
              <a:t>Halvparten av de som ble utsatt for seksuell trakassering ble det av en sideordnet kollega. </a:t>
            </a:r>
          </a:p>
          <a:p>
            <a:pPr lvl="1">
              <a:defRPr/>
            </a:pPr>
            <a:endParaRPr lang="nb-NO" sz="1100" dirty="0">
              <a:solidFill>
                <a:srgbClr val="636363"/>
              </a:solidFill>
            </a:endParaRPr>
          </a:p>
        </p:txBody>
      </p:sp>
      <p:sp>
        <p:nvSpPr>
          <p:cNvPr id="23" name="Text Placeholder 22"/>
          <p:cNvSpPr>
            <a:spLocks noGrp="1"/>
          </p:cNvSpPr>
          <p:nvPr>
            <p:ph type="body" sz="quarter" idx="26"/>
          </p:nvPr>
        </p:nvSpPr>
        <p:spPr>
          <a:xfrm>
            <a:off x="6263341" y="2150709"/>
            <a:ext cx="2324984" cy="2706348"/>
          </a:xfrm>
        </p:spPr>
        <p:txBody>
          <a:bodyPr>
            <a:noAutofit/>
          </a:bodyPr>
          <a:lstStyle/>
          <a:p>
            <a:pPr lvl="1">
              <a:defRPr/>
            </a:pPr>
            <a:r>
              <a:rPr lang="nb-NO" sz="1100" dirty="0">
                <a:solidFill>
                  <a:srgbClr val="636363"/>
                </a:solidFill>
              </a:rPr>
              <a:t>Spørreundersøkelsen har avdekket at én person har opplevd at noen har skaffet seg seksuell omgang med dem ved bruk av vold, tvang, trusler eller press. </a:t>
            </a:r>
          </a:p>
        </p:txBody>
      </p:sp>
      <p:sp>
        <p:nvSpPr>
          <p:cNvPr id="3" name="Title 2">
            <a:extLst>
              <a:ext uri="{FF2B5EF4-FFF2-40B4-BE49-F238E27FC236}">
                <a16:creationId xmlns:a16="http://schemas.microsoft.com/office/drawing/2014/main" id="{2BD01FDA-9827-4707-B9F3-CA5378F9CBB9}"/>
              </a:ext>
            </a:extLst>
          </p:cNvPr>
          <p:cNvSpPr>
            <a:spLocks noGrp="1"/>
          </p:cNvSpPr>
          <p:nvPr>
            <p:ph type="title"/>
          </p:nvPr>
        </p:nvSpPr>
        <p:spPr>
          <a:xfrm>
            <a:off x="312001" y="857958"/>
            <a:ext cx="10493855" cy="369397"/>
          </a:xfrm>
        </p:spPr>
        <p:txBody>
          <a:bodyPr/>
          <a:lstStyle/>
          <a:p>
            <a:r>
              <a:rPr lang="nb-NO" sz="2667" dirty="0"/>
              <a:t>Hovedfunn </a:t>
            </a:r>
          </a:p>
        </p:txBody>
      </p:sp>
      <p:sp>
        <p:nvSpPr>
          <p:cNvPr id="16" name="Text Placeholder 22">
            <a:extLst>
              <a:ext uri="{FF2B5EF4-FFF2-40B4-BE49-F238E27FC236}">
                <a16:creationId xmlns:a16="http://schemas.microsoft.com/office/drawing/2014/main" id="{E82F11A5-CFB5-4BBC-B0B7-BB54A5AB5E5C}"/>
              </a:ext>
            </a:extLst>
          </p:cNvPr>
          <p:cNvSpPr txBox="1">
            <a:spLocks/>
          </p:cNvSpPr>
          <p:nvPr/>
        </p:nvSpPr>
        <p:spPr>
          <a:xfrm>
            <a:off x="9259357" y="2149951"/>
            <a:ext cx="2677119" cy="3385327"/>
          </a:xfrm>
          <a:prstGeom prst="rect">
            <a:avLst/>
          </a:prstGeom>
        </p:spPr>
        <p:txBody>
          <a:bodyPr vert="horz" lIns="97945" tIns="0" rIns="32648" bIns="0" rtlCol="0">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5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nb-NO" sz="1100" dirty="0">
                <a:solidFill>
                  <a:srgbClr val="636363"/>
                </a:solidFill>
              </a:rPr>
              <a:t>Flertallet, dvs. 54% oppgir at de kjenner til varslingsrutiner ved HVL. </a:t>
            </a:r>
          </a:p>
          <a:p>
            <a:pPr lvl="1"/>
            <a:r>
              <a:rPr lang="nb-NO" sz="1100" dirty="0">
                <a:solidFill>
                  <a:schemeClr val="tx1">
                    <a:lumMod val="75000"/>
                    <a:lumOff val="25000"/>
                  </a:schemeClr>
                </a:solidFill>
              </a:rPr>
              <a:t>7 % av respondentene ved HVL oppgir at de har meldt fra om kritikkverdige forhold som har berørt de selv i løpet av siste 12 måneder. </a:t>
            </a:r>
          </a:p>
          <a:p>
            <a:pPr lvl="1"/>
            <a:r>
              <a:rPr lang="nb-NO" sz="1050" dirty="0">
                <a:solidFill>
                  <a:schemeClr val="tx1">
                    <a:lumMod val="75000"/>
                    <a:lumOff val="25000"/>
                  </a:schemeClr>
                </a:solidFill>
              </a:rPr>
              <a:t>8 % av respondentene svarer at de har meldt fra om kritikkverdige forhold som har berørt andre enn dem selv i løpet av de siste 12 månedene. Dette gjelder spesielt blant ansatte med lederansvar ved HVL.  </a:t>
            </a:r>
          </a:p>
          <a:p>
            <a:pPr lvl="1"/>
            <a:endParaRPr lang="en-US" sz="1050" b="1" dirty="0">
              <a:solidFill>
                <a:srgbClr val="636363"/>
              </a:solidFill>
            </a:endParaRPr>
          </a:p>
          <a:p>
            <a:pPr lvl="1"/>
            <a:endParaRPr lang="nb-NO" sz="11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31200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00" y="1520746"/>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Mobbing og trakassering</a:t>
            </a:r>
          </a:p>
        </p:txBody>
      </p:sp>
      <p:cxnSp>
        <p:nvCxnSpPr>
          <p:cNvPr id="19" name="Straight Connector 18">
            <a:extLst>
              <a:ext uri="{FF2B5EF4-FFF2-40B4-BE49-F238E27FC236}">
                <a16:creationId xmlns:a16="http://schemas.microsoft.com/office/drawing/2014/main" id="{E32FCBDF-C7F4-4F9C-B90A-D06A75884D45}"/>
              </a:ext>
            </a:extLst>
          </p:cNvPr>
          <p:cNvCxnSpPr>
            <a:cxnSpLocks/>
          </p:cNvCxnSpPr>
          <p:nvPr/>
        </p:nvCxnSpPr>
        <p:spPr>
          <a:xfrm flipV="1">
            <a:off x="3189388"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76A932E5-BFE2-4C7C-97A0-EF04CBE5472D}"/>
              </a:ext>
            </a:extLst>
          </p:cNvPr>
          <p:cNvSpPr txBox="1"/>
          <p:nvPr/>
        </p:nvSpPr>
        <p:spPr>
          <a:xfrm>
            <a:off x="3189387" y="1520367"/>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 trakassering</a:t>
            </a:r>
          </a:p>
        </p:txBody>
      </p:sp>
      <p:cxnSp>
        <p:nvCxnSpPr>
          <p:cNvPr id="22" name="Straight Connector 21">
            <a:extLst>
              <a:ext uri="{FF2B5EF4-FFF2-40B4-BE49-F238E27FC236}">
                <a16:creationId xmlns:a16="http://schemas.microsoft.com/office/drawing/2014/main" id="{3EBFE413-0D53-4658-94EE-D186844DDDA3}"/>
              </a:ext>
            </a:extLst>
          </p:cNvPr>
          <p:cNvCxnSpPr>
            <a:cxnSpLocks/>
          </p:cNvCxnSpPr>
          <p:nvPr/>
        </p:nvCxnSpPr>
        <p:spPr>
          <a:xfrm flipV="1">
            <a:off x="626334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3C0B2E34-9A6E-4D8D-ACBE-2FF515F5D620}"/>
              </a:ext>
            </a:extLst>
          </p:cNvPr>
          <p:cNvCxnSpPr>
            <a:cxnSpLocks/>
          </p:cNvCxnSpPr>
          <p:nvPr/>
        </p:nvCxnSpPr>
        <p:spPr>
          <a:xfrm flipV="1">
            <a:off x="9358670" y="1885768"/>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DB1F6D2F-B4AA-485A-9487-00E58CB49309}"/>
              </a:ext>
            </a:extLst>
          </p:cNvPr>
          <p:cNvSpPr txBox="1"/>
          <p:nvPr/>
        </p:nvSpPr>
        <p:spPr>
          <a:xfrm>
            <a:off x="6263341"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Seksuelle overgrep</a:t>
            </a:r>
          </a:p>
        </p:txBody>
      </p:sp>
      <p:sp>
        <p:nvSpPr>
          <p:cNvPr id="26" name="TextBox 25">
            <a:extLst>
              <a:ext uri="{FF2B5EF4-FFF2-40B4-BE49-F238E27FC236}">
                <a16:creationId xmlns:a16="http://schemas.microsoft.com/office/drawing/2014/main" id="{36E05FA3-83A3-4F15-A440-EF6820BEEF83}"/>
              </a:ext>
            </a:extLst>
          </p:cNvPr>
          <p:cNvSpPr txBox="1"/>
          <p:nvPr/>
        </p:nvSpPr>
        <p:spPr>
          <a:xfrm>
            <a:off x="9358670"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Varsling</a:t>
            </a:r>
          </a:p>
        </p:txBody>
      </p:sp>
    </p:spTree>
    <p:extLst>
      <p:ext uri="{BB962C8B-B14F-4D97-AF65-F5344CB8AC3E}">
        <p14:creationId xmlns:p14="http://schemas.microsoft.com/office/powerpoint/2010/main" val="2556894843"/>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4379</TotalTime>
  <Words>3586</Words>
  <Application>Microsoft Office PowerPoint</Application>
  <PresentationFormat>Widescreen</PresentationFormat>
  <Paragraphs>358</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BrowalliaUPC</vt:lpstr>
      <vt:lpstr>Calibri</vt:lpstr>
      <vt:lpstr>PPT Template - Ipsos Marketing wide</vt:lpstr>
      <vt:lpstr>mobbing og trakassering ved Høgskulen på vestlandet</vt:lpstr>
      <vt:lpstr>Innhold</vt:lpstr>
      <vt:lpstr>PowerPoint Presentation</vt:lpstr>
      <vt:lpstr>PowerPoint Presentation</vt:lpstr>
      <vt:lpstr>PowerPoint Presentation</vt:lpstr>
      <vt:lpstr>PowerPoint Presentation</vt:lpstr>
      <vt:lpstr>PowerPoint Presentation</vt:lpstr>
      <vt:lpstr>PowerPoint Presentation</vt:lpstr>
      <vt:lpstr>Hovedfunn </vt:lpstr>
      <vt:lpstr>PowerPoint Presentation</vt:lpstr>
      <vt:lpstr>Har du blitt mobbet eller trakassert i ditt nåværende arbeidsforhold i løpet av de siste 12 månedene?                                             </vt:lpstr>
      <vt:lpstr>Hvor ofte har du blitt mobbet eller trakassert i ditt nåværende arbeidsforhold de siste 12 månedene?                                             </vt:lpstr>
      <vt:lpstr>Har du blitt mobbet eller trakassert i ditt nåværende arbeidsforhold med bakgrunn i ett eller flere av disse grunnlagene i løpet av de siste 12 månedene?                                              </vt:lpstr>
      <vt:lpstr>Hvilken eller hvilke former for mobbing eller trakassering har du blitt utsatt for i ditt nåværende arbeidsforhold i løpet av de siste 12 månedene?                                             </vt:lpstr>
      <vt:lpstr>Hvem utsatte deg for mobbing eller trakassering i ditt nåværende arbeidsforhold i løpet av de siste 12 månedene?                                             </vt:lpstr>
      <vt:lpstr>PowerPoint Presentation</vt:lpstr>
      <vt:lpstr>Har du blitt utsatt for seksuell trakassering i ditt nåværende arbeidsforhold i de siste 12 måneder?                                             </vt:lpstr>
      <vt:lpstr>Hvor ofte har du blitt utsatt for seksuell trakassering i ditt nåværende arbeidsforhold de siste 12 månedene?                                             </vt:lpstr>
      <vt:lpstr>Hvilken eller hvilke former for seksuell trakassering har du blitt utsatt for i ditt nåværende arbeidsforhold i løpet av de siste 12 månedene?                                             </vt:lpstr>
      <vt:lpstr>Hvem utsatte deg for dette?                                             </vt:lpstr>
      <vt:lpstr>Var den som utsatte deg for dette:                                             </vt:lpstr>
      <vt:lpstr>PowerPoint Presentation</vt:lpstr>
      <vt:lpstr>Har du i løpet av de siste 12 måneder, i ditt nåværende arbeidsforhold, opplevd at noen har skaffet seg seksuell omgang med deg ved bruk av vold, eller har du følt deg tvunget, truet eller presset til seksuell omgang? </vt:lpstr>
      <vt:lpstr>PowerPoint Presentation</vt:lpstr>
      <vt:lpstr>Vet du hvor du finner varslings-/si ifra-systemet på din UH-institusjon?                                             </vt:lpstr>
      <vt:lpstr>Har du meldt fra om kritikkverdige forhold som har berørt deg i ditt nåværende arbeidsforhold de siste 12 måneder?                                             </vt:lpstr>
      <vt:lpstr>Har du meldt fra om kritikkverdige forhold som har berørt andre enn deg i ditt nåværende arbeidsforhold de siste 12 måneder?                                             </vt:lpstr>
      <vt:lpstr>PowerPoint Presentation</vt:lpstr>
      <vt:lpstr>Har du fast eller midlertidig stilling?                                             </vt:lpstr>
      <vt:lpstr>Hvilken ansettelseskategori er du ansatt i?</vt:lpstr>
      <vt:lpstr>Hvilket kjønn har du?                                             </vt:lpstr>
      <vt:lpstr>Kontakt Ipsos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Mads Motrøen</cp:lastModifiedBy>
  <cp:revision>358</cp:revision>
  <dcterms:created xsi:type="dcterms:W3CDTF">2018-03-07T12:52:32Z</dcterms:created>
  <dcterms:modified xsi:type="dcterms:W3CDTF">2019-08-19T10:20:20Z</dcterms:modified>
  <cp:contentStatus/>
</cp:coreProperties>
</file>